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8"/>
  </p:notesMasterIdLst>
  <p:sldIdLst>
    <p:sldId id="332" r:id="rId6"/>
    <p:sldId id="259" r:id="rId7"/>
    <p:sldId id="260" r:id="rId8"/>
    <p:sldId id="261" r:id="rId9"/>
    <p:sldId id="262" r:id="rId10"/>
    <p:sldId id="263" r:id="rId11"/>
    <p:sldId id="264" r:id="rId12"/>
    <p:sldId id="3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60" r:id="rId21"/>
    <p:sldId id="364" r:id="rId22"/>
    <p:sldId id="365" r:id="rId23"/>
    <p:sldId id="363" r:id="rId24"/>
    <p:sldId id="366" r:id="rId25"/>
    <p:sldId id="337" r:id="rId26"/>
    <p:sldId id="339" r:id="rId27"/>
    <p:sldId id="340" r:id="rId28"/>
    <p:sldId id="341" r:id="rId29"/>
    <p:sldId id="342" r:id="rId30"/>
    <p:sldId id="343" r:id="rId31"/>
    <p:sldId id="373" r:id="rId32"/>
    <p:sldId id="370" r:id="rId33"/>
    <p:sldId id="344" r:id="rId34"/>
    <p:sldId id="345" r:id="rId35"/>
    <p:sldId id="346" r:id="rId36"/>
    <p:sldId id="347" r:id="rId37"/>
    <p:sldId id="367" r:id="rId38"/>
    <p:sldId id="368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12FDD825-970B-4BCE-B3C4-FEB59C343611}">
          <p14:sldIdLst>
            <p14:sldId id="332"/>
            <p14:sldId id="259"/>
            <p14:sldId id="260"/>
            <p14:sldId id="261"/>
            <p14:sldId id="262"/>
            <p14:sldId id="263"/>
            <p14:sldId id="264"/>
            <p14:sldId id="359"/>
            <p14:sldId id="266"/>
            <p14:sldId id="267"/>
            <p14:sldId id="268"/>
            <p14:sldId id="269"/>
            <p14:sldId id="270"/>
            <p14:sldId id="271"/>
            <p14:sldId id="272"/>
            <p14:sldId id="360"/>
            <p14:sldId id="364"/>
            <p14:sldId id="365"/>
            <p14:sldId id="363"/>
            <p14:sldId id="366"/>
            <p14:sldId id="337"/>
            <p14:sldId id="339"/>
            <p14:sldId id="340"/>
            <p14:sldId id="341"/>
            <p14:sldId id="342"/>
            <p14:sldId id="343"/>
            <p14:sldId id="373"/>
            <p14:sldId id="370"/>
            <p14:sldId id="344"/>
            <p14:sldId id="345"/>
            <p14:sldId id="346"/>
            <p14:sldId id="347"/>
            <p14:sldId id="367"/>
            <p14:sldId id="368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s\kozos\KPF\KPKO\&#201;retts&#233;gi\&#201;retts&#233;gi_2017_m&#225;j_j&#250;n\Prezent&#225;ci&#243;\diagram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9597103589879"/>
          <c:y val="0"/>
          <c:w val="0.8041350525322993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027247517161193"/>
          <c:y val="0.73309076769248982"/>
          <c:w val="0.27194581865631479"/>
          <c:h val="0.2528091786097840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8145047208865857"/>
          <c:y val="0.71792604439300356"/>
          <c:w val="0.25121976643203953"/>
          <c:h val="0.2667614092261352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65667915106119E-2"/>
          <c:y val="3.1267170925335923E-2"/>
          <c:w val="0.69015748660267695"/>
          <c:h val="0.84005732635806607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9EA-4AAA-B70F-895F2660B3C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9EA-4AAA-B70F-895F2660B3C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9EA-4AAA-B70F-895F2660B3C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4679</c:v>
                </c:pt>
                <c:pt idx="1">
                  <c:v>7746</c:v>
                </c:pt>
                <c:pt idx="2">
                  <c:v>7596</c:v>
                </c:pt>
                <c:pt idx="3">
                  <c:v>34741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EA-4AAA-B70F-895F2660B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4371977344694864"/>
          <c:y val="0.65433886467830393"/>
          <c:w val="0.37457884275586317"/>
          <c:h val="0.205600561331887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4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4" Type="http://schemas.openxmlformats.org/officeDocument/2006/relationships/image" Target="../media/image8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5977-05B4-4E1F-B1B7-66E195399224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28F7-6C41-44A6-8161-FB2BC991C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4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6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5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1F745-6831-4D83-8ACA-BAF3AB80EF0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28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7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8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1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779B91-6EB6-43EA-8C75-9F36E6C919DC}" type="slidenum">
              <a:rPr lang="hu-HU" smtClean="0">
                <a:latin typeface="Arial" charset="0"/>
              </a:rPr>
              <a:pPr>
                <a:defRPr/>
              </a:pPr>
              <a:t>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5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9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7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3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4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8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8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5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95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5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4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51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0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3874F-D9C3-405D-86E7-84E0B9033CA2}" type="datetimeFigureOut">
              <a:rPr lang="hu-HU" smtClean="0"/>
              <a:t>2018.08.06.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5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3.e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5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1.e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6.emf"/><Relationship Id="rId4" Type="http://schemas.openxmlformats.org/officeDocument/2006/relationships/image" Target="../media/image73.emf"/><Relationship Id="rId9" Type="http://schemas.openxmlformats.org/officeDocument/2006/relationships/oleObject" Target="../embeddings/oleObject7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8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8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9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723" y="330508"/>
            <a:ext cx="8295703" cy="18949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ÉRETTSÉGI 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MÁJUS-JÚNIUS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78804" y="2996108"/>
            <a:ext cx="7798941" cy="2754696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prezentációban számos helyen kis betűvel vagy külön utalással a     </a:t>
            </a: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2014-2017. </a:t>
            </a:r>
            <a:r>
              <a:rPr lang="hu-H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május-júniusi vizsgaidőszakok adatait is feltüntettük.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javítás „minősége” állandó, nem változott az egyes vizsgaidőszakokban.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72663"/>
              </p:ext>
            </p:extLst>
          </p:nvPr>
        </p:nvGraphicFramePr>
        <p:xfrm>
          <a:off x="539750" y="1484313"/>
          <a:ext cx="8032778" cy="3888432"/>
        </p:xfrm>
        <a:graphic>
          <a:graphicData uri="http://schemas.openxmlformats.org/drawingml/2006/table">
            <a:tbl>
              <a:tblPr/>
              <a:tblGrid>
                <a:gridCol w="117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0,7 %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vizsgabizottság döntésével kapcsolatos fellebbezések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2014. –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2015. –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–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2017. 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2018*.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03182"/>
              </p:ext>
            </p:extLst>
          </p:nvPr>
        </p:nvGraphicFramePr>
        <p:xfrm>
          <a:off x="755576" y="1844824"/>
          <a:ext cx="7632847" cy="3588423"/>
        </p:xfrm>
        <a:graphic>
          <a:graphicData uri="http://schemas.openxmlformats.org/drawingml/2006/table">
            <a:tbl>
              <a:tblPr/>
              <a:tblGrid>
                <a:gridCol w="3476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Összesen: 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(a vizsgabizottság döntése helybenhagyva): </a:t>
                      </a:r>
                      <a:endParaRPr lang="hu-HU" sz="12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chemeClr val="tx1"/>
                          </a:solidFill>
                          <a:latin typeface="Arial"/>
                        </a:rPr>
                        <a:t>61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Elutasítás/elkésett kérelem: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Az eljárás megszüntetése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(kérelem </a:t>
                      </a:r>
                      <a:r>
                        <a:rPr lang="hu-HU" sz="110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visszav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.)</a:t>
                      </a:r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6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megsemmisítése: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megváltoztatása: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25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A 2018-es évre vonatkozó adatok még nem véglegesek.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26334"/>
            <a:ext cx="8424862" cy="190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207628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796" y="52239"/>
            <a:ext cx="8229600" cy="647849"/>
          </a:xfrm>
        </p:spPr>
        <p:txBody>
          <a:bodyPr/>
          <a:lstStyle/>
          <a:p>
            <a:pPr algn="ctr" eaLnBrk="1" hangingPunct="1"/>
            <a:r>
              <a:rPr lang="hu-HU" sz="3000" b="1" dirty="0" smtClean="0">
                <a:latin typeface="Arial" panose="020B0604020202020204" pitchFamily="34" charset="0"/>
              </a:rPr>
              <a:t>Érettségi vizsgaeredmények</a:t>
            </a:r>
          </a:p>
        </p:txBody>
      </p:sp>
      <p:graphicFrame>
        <p:nvGraphicFramePr>
          <p:cNvPr id="66731" name="Group 1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6793435"/>
              </p:ext>
            </p:extLst>
          </p:nvPr>
        </p:nvGraphicFramePr>
        <p:xfrm>
          <a:off x="533302" y="700088"/>
          <a:ext cx="8002587" cy="5186092"/>
        </p:xfrm>
        <a:graphic>
          <a:graphicData uri="http://schemas.openxmlformats.org/drawingml/2006/table">
            <a:tbl>
              <a:tblPr/>
              <a:tblGrid>
                <a:gridCol w="309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Összesített érettségi átlag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osztályzatokból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2016.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2017.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21402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4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486" y="143741"/>
            <a:ext cx="8424863" cy="8651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2600" b="1" dirty="0" smtClean="0">
                <a:latin typeface="Arial" panose="020B0604020202020204" pitchFamily="34" charset="0"/>
              </a:rPr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7690263"/>
              </p:ext>
            </p:extLst>
          </p:nvPr>
        </p:nvGraphicFramePr>
        <p:xfrm>
          <a:off x="512457" y="1008929"/>
          <a:ext cx="8280920" cy="403234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0" y="5207810"/>
            <a:ext cx="7705353" cy="69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latin typeface="Times New Roman CE" pitchFamily="18" charset="0"/>
              </a:rPr>
              <a:t> 3151 </a:t>
            </a:r>
            <a:r>
              <a:rPr lang="hu-HU" sz="1400" b="1" dirty="0" smtClean="0">
                <a:latin typeface="Times New Roman CE" pitchFamily="18" charset="0"/>
              </a:rPr>
              <a:t>  5611 </a:t>
            </a:r>
            <a:r>
              <a:rPr lang="hu-HU" sz="1600" b="1" dirty="0" smtClean="0">
                <a:latin typeface="Times New Roman CE" pitchFamily="18" charset="0"/>
              </a:rPr>
              <a:t> </a:t>
            </a:r>
            <a:r>
              <a:rPr lang="hu-HU" b="1" dirty="0" smtClean="0">
                <a:latin typeface="Times New Roman CE" pitchFamily="18" charset="0"/>
              </a:rPr>
              <a:t> </a:t>
            </a:r>
            <a:r>
              <a:rPr lang="hu-HU" sz="1600" b="1" dirty="0" smtClean="0">
                <a:latin typeface="Times New Roman CE" pitchFamily="18" charset="0"/>
              </a:rPr>
              <a:t>5438 </a:t>
            </a:r>
            <a:r>
              <a:rPr lang="hu-HU" b="1" dirty="0" smtClean="0">
                <a:latin typeface="Times New Roman CE" pitchFamily="18" charset="0"/>
              </a:rPr>
              <a:t> 6612</a:t>
            </a:r>
            <a:r>
              <a:rPr lang="hu-HU" dirty="0" smtClean="0">
                <a:latin typeface="Times New Roman CE" pitchFamily="18" charset="0"/>
              </a:rPr>
              <a:t> </a:t>
            </a:r>
            <a:r>
              <a:rPr lang="hu-HU" sz="2000" b="1" dirty="0" smtClean="0">
                <a:latin typeface="Times New Roman CE" pitchFamily="18" charset="0"/>
              </a:rPr>
              <a:t>7341</a:t>
            </a:r>
            <a:r>
              <a:rPr lang="hu-HU" b="1" dirty="0" smtClean="0">
                <a:latin typeface="Times New Roman CE" pitchFamily="18" charset="0"/>
              </a:rPr>
              <a:t>-en</a:t>
            </a:r>
            <a:endParaRPr lang="hu-HU" b="1" dirty="0"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latin typeface="Times New Roman CE" pitchFamily="18" charset="0"/>
              </a:rPr>
              <a:t> kiválthatják  az ECDL bizonyítványt.</a:t>
            </a:r>
          </a:p>
        </p:txBody>
      </p:sp>
    </p:spTree>
    <p:extLst>
      <p:ext uri="{BB962C8B-B14F-4D97-AF65-F5344CB8AC3E}">
        <p14:creationId xmlns:p14="http://schemas.microsoft.com/office/powerpoint/2010/main" val="541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2600" b="1" dirty="0" smtClean="0">
                <a:latin typeface="Arial" panose="020B0604020202020204" pitchFamily="34" charset="0"/>
              </a:rPr>
              <a:t>Vizsgatárgyankénti érettségi átlagok</a:t>
            </a:r>
            <a:br>
              <a:rPr lang="hu-HU" sz="2600" b="1" dirty="0" smtClean="0">
                <a:latin typeface="Arial" panose="020B0604020202020204" pitchFamily="34" charset="0"/>
              </a:rPr>
            </a:br>
            <a:r>
              <a:rPr lang="hu-HU" sz="2600" b="1" dirty="0" smtClean="0">
                <a:latin typeface="Arial" panose="020B0604020202020204" pitchFamily="34" charset="0"/>
              </a:rPr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4502268"/>
              </p:ext>
            </p:extLst>
          </p:nvPr>
        </p:nvGraphicFramePr>
        <p:xfrm>
          <a:off x="394186" y="1557338"/>
          <a:ext cx="8642311" cy="4098896"/>
        </p:xfrm>
        <a:graphic>
          <a:graphicData uri="http://schemas.openxmlformats.org/drawingml/2006/table">
            <a:tbl>
              <a:tblPr/>
              <a:tblGrid>
                <a:gridCol w="144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1707601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60,76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60,74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59,53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60,33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57,33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49,19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52,13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51,82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63,24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61,93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64,24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58,66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57,03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57,80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72,09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74,52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71,99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62,93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73,63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68,70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60,43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60,44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59,83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60,80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59,36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69,02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71,32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4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89150"/>
              </p:ext>
            </p:extLst>
          </p:nvPr>
        </p:nvGraphicFramePr>
        <p:xfrm>
          <a:off x="1332000" y="1143000"/>
          <a:ext cx="648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000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bányászat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56,98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egészségügyi technika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élelmiszeripar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építőipar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épületgépészet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erdészet és vadgazdálkodás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földmérés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hang-, film- és színháztechnika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képző- és iparművészet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73,02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9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365429"/>
              </p:ext>
            </p:extLst>
          </p:nvPr>
        </p:nvGraphicFramePr>
        <p:xfrm>
          <a:off x="1332000" y="979400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kertészet és parképítés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könnyűipar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környezetvédelem-vízgazdálkodás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közlekedésépítő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445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mezőgazdasági 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nyomdaipar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780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szociális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82645"/>
              </p:ext>
            </p:extLst>
          </p:nvPr>
        </p:nvGraphicFramePr>
        <p:xfrm>
          <a:off x="1332000" y="937853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távközlés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770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turisztika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666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ügyvitel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64,71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495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5106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493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934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villamosipar és elektronika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64511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Ágazaton kívüli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68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egyházzenész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gyakorlatos színész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jazz-zenész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klasszikus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népzenész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szórakoztató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256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táncos ismeretek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0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87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(emelt 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732310"/>
              </p:ext>
            </p:extLst>
          </p:nvPr>
        </p:nvGraphicFramePr>
        <p:xfrm>
          <a:off x="1332000" y="948134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Ágazati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szakmai vizsgatárgyak</a:t>
                      </a:r>
                      <a:endParaRPr lang="hu-H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03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64,66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élelmiszeripar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építőipar ismeretek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épületgépészet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111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erdészet és vadgazdálkodás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földmérés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képző- és iparművészet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kertészet és parképítés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környezetvédelem-vízgazdálkodás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64,63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61,28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77377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2067879"/>
            <a:ext cx="3168650" cy="8334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064" y="1844824"/>
            <a:ext cx="3355975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Középszint: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157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40011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szint: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025826" y="3857477"/>
            <a:ext cx="3600450" cy="193899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Középszinten 16, emelt szinten 9 vizsgatárgyból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jelentkeztek idegen nyelven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pl.: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középszinten matematika 10,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földrajz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testnevelés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b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 3, biológia 3 idegen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nyelven</a:t>
            </a:r>
          </a:p>
        </p:txBody>
      </p:sp>
    </p:spTree>
    <p:extLst>
      <p:ext uri="{BB962C8B-B14F-4D97-AF65-F5344CB8AC3E}">
        <p14:creationId xmlns:p14="http://schemas.microsoft.com/office/powerpoint/2010/main" val="2120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87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(emelt 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457705"/>
              </p:ext>
            </p:extLst>
          </p:nvPr>
        </p:nvGraphicFramePr>
        <p:xfrm>
          <a:off x="1332000" y="1005840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közlekedésépítő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919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355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mezőgazdasági 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993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szociális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távközlés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turisztika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ügyvitel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vegyipar ismeretek</a:t>
                      </a:r>
                      <a:endParaRPr lang="hu-H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villamosipar és elektronika ismeretek</a:t>
                      </a:r>
                      <a:endParaRPr lang="hu-H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1598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Ágazaton kívüli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táncos ismeretek</a:t>
                      </a:r>
                      <a:endParaRPr lang="hu-H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1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2000" b="1" dirty="0" smtClean="0">
                <a:latin typeface="Arial" panose="020B0604020202020204" pitchFamily="34" charset="0"/>
              </a:rPr>
              <a:t>A korábbi vizsgarendszer és a középszintű vizsgák osztályzatainak összehasonlítása</a:t>
            </a:r>
            <a:br>
              <a:rPr lang="hu-HU" sz="2000" b="1" dirty="0" smtClean="0">
                <a:latin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</a:rPr>
              <a:t> </a:t>
            </a:r>
            <a:r>
              <a:rPr lang="hu-HU" sz="18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korábbi vizsgarendszer</a:t>
            </a:r>
            <a:r>
              <a:rPr lang="hu-HU" sz="1800" b="1" dirty="0" smtClean="0">
                <a:latin typeface="Arial" panose="020B0604020202020204" pitchFamily="34" charset="0"/>
              </a:rPr>
              <a:t> 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2014.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2015.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</a:rPr>
              <a:t> 2016.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2017. </a:t>
            </a:r>
            <a:r>
              <a:rPr lang="hu-HU" sz="1800" b="1" dirty="0" smtClean="0">
                <a:latin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2018.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7243034"/>
              </p:ext>
            </p:extLst>
          </p:nvPr>
        </p:nvGraphicFramePr>
        <p:xfrm>
          <a:off x="4948237" y="3921695"/>
          <a:ext cx="3613871" cy="150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0" name="Munkalap" r:id="rId3" imgW="4419485" imgH="1843983" progId="Excel.Sheet.8">
                  <p:embed/>
                </p:oleObj>
              </mc:Choice>
              <mc:Fallback>
                <p:oleObj name="Munkalap" r:id="rId3" imgW="4419485" imgH="1843983" progId="Excel.Sheet.8">
                  <p:embed/>
                  <p:pic>
                    <p:nvPicPr>
                      <p:cNvPr id="102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7" y="3921695"/>
                        <a:ext cx="3613871" cy="15091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92960"/>
              </p:ext>
            </p:extLst>
          </p:nvPr>
        </p:nvGraphicFramePr>
        <p:xfrm>
          <a:off x="525463" y="2238375"/>
          <a:ext cx="4021137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1" name="Munkalap" r:id="rId5" imgW="4372102" imgH="2924100" progId="">
                  <p:embed/>
                </p:oleObj>
              </mc:Choice>
              <mc:Fallback>
                <p:oleObj name="Munkalap" r:id="rId5" imgW="4372102" imgH="2924100" progId="">
                  <p:embed/>
                  <p:pic>
                    <p:nvPicPr>
                      <p:cNvPr id="102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238375"/>
                        <a:ext cx="4021137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14090"/>
              </p:ext>
            </p:extLst>
          </p:nvPr>
        </p:nvGraphicFramePr>
        <p:xfrm>
          <a:off x="4785634" y="2313038"/>
          <a:ext cx="3870688" cy="143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2" name="Munkalap" r:id="rId7" imgW="4587259" imgH="1707028" progId="Excel.Sheet.8">
                  <p:embed/>
                </p:oleObj>
              </mc:Choice>
              <mc:Fallback>
                <p:oleObj name="Munkalap" r:id="rId7" imgW="4587259" imgH="1707028" progId="Excel.Sheet.8">
                  <p:embed/>
                  <p:pic>
                    <p:nvPicPr>
                      <p:cNvPr id="1028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634" y="2313038"/>
                        <a:ext cx="3870688" cy="14397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31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84827"/>
              </p:ext>
            </p:extLst>
          </p:nvPr>
        </p:nvGraphicFramePr>
        <p:xfrm>
          <a:off x="0" y="95250"/>
          <a:ext cx="9037638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" name="Munkalap" r:id="rId3" imgW="9439255" imgH="6143580" progId="Excel.Sheet.8">
                  <p:embed/>
                </p:oleObj>
              </mc:Choice>
              <mc:Fallback>
                <p:oleObj name="Munkalap" r:id="rId3" imgW="9439255" imgH="6143580" progId="Excel.Sheet.8">
                  <p:embed/>
                  <p:pic>
                    <p:nvPicPr>
                      <p:cNvPr id="205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250"/>
                        <a:ext cx="9037638" cy="5883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75" y="361950"/>
            <a:ext cx="7286625" cy="1411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-ban,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 (mentességek nélkül)</a:t>
            </a:r>
          </a:p>
        </p:txBody>
      </p:sp>
    </p:spTree>
    <p:extLst>
      <p:ext uri="{BB962C8B-B14F-4D97-AF65-F5344CB8AC3E}">
        <p14:creationId xmlns:p14="http://schemas.microsoft.com/office/powerpoint/2010/main" val="120054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785813" y="419100"/>
            <a:ext cx="8143875" cy="1223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-ban,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 (mentességek nélkül)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39685"/>
              </p:ext>
            </p:extLst>
          </p:nvPr>
        </p:nvGraphicFramePr>
        <p:xfrm>
          <a:off x="962025" y="1905000"/>
          <a:ext cx="711835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" name="Munkalap" r:id="rId3" imgW="8105879" imgH="4105350" progId="Excel.Sheet.8">
                  <p:embed/>
                </p:oleObj>
              </mc:Choice>
              <mc:Fallback>
                <p:oleObj name="Munkalap" r:id="rId3" imgW="8105879" imgH="4105350" progId="Excel.Sheet.8">
                  <p:embed/>
                  <p:pic>
                    <p:nvPicPr>
                      <p:cNvPr id="30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905000"/>
                        <a:ext cx="7118350" cy="360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9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450" y="333375"/>
            <a:ext cx="6911975" cy="881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 összehasonlítása </a:t>
            </a:r>
            <a:b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92560"/>
              </p:ext>
            </p:extLst>
          </p:nvPr>
        </p:nvGraphicFramePr>
        <p:xfrm>
          <a:off x="2963863" y="1179513"/>
          <a:ext cx="20843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6" name="Munkalap" r:id="rId3" imgW="2238322" imgH="1609740" progId="Excel.Sheet.8">
                  <p:embed/>
                </p:oleObj>
              </mc:Choice>
              <mc:Fallback>
                <p:oleObj name="Munkalap" r:id="rId3" imgW="2238322" imgH="1609740" progId="Excel.Sheet.8">
                  <p:embed/>
                  <p:pic>
                    <p:nvPicPr>
                      <p:cNvPr id="409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179513"/>
                        <a:ext cx="2084387" cy="1498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85765"/>
              </p:ext>
            </p:extLst>
          </p:nvPr>
        </p:nvGraphicFramePr>
        <p:xfrm>
          <a:off x="648495" y="113188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7" name="Diagram" r:id="rId5" imgW="6096000" imgH="4067203" progId="MSGraph.Chart.8">
                  <p:embed followColorScheme="full"/>
                </p:oleObj>
              </mc:Choice>
              <mc:Fallback>
                <p:oleObj name="Diagram" r:id="rId5" imgW="6096000" imgH="4067203" progId="MSGraph.Chart.8">
                  <p:embed followColorScheme="full"/>
                  <p:pic>
                    <p:nvPicPr>
                      <p:cNvPr id="4099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5" y="113188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63593"/>
              </p:ext>
            </p:extLst>
          </p:nvPr>
        </p:nvGraphicFramePr>
        <p:xfrm>
          <a:off x="5051425" y="2330450"/>
          <a:ext cx="3017838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8" name="Munkalap" r:id="rId7" imgW="3642264" imgH="2027000" progId="Excel.Sheet.8">
                  <p:embed/>
                </p:oleObj>
              </mc:Choice>
              <mc:Fallback>
                <p:oleObj name="Munkalap" r:id="rId7" imgW="3642264" imgH="2027000" progId="Excel.Sheet.8">
                  <p:embed/>
                  <p:pic>
                    <p:nvPicPr>
                      <p:cNvPr id="410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330450"/>
                        <a:ext cx="3017838" cy="1681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05299"/>
              </p:ext>
            </p:extLst>
          </p:nvPr>
        </p:nvGraphicFramePr>
        <p:xfrm>
          <a:off x="688413" y="2682875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9" name="Diagram" r:id="rId9" imgW="6096000" imgH="4067203" progId="MSGraph.Chart.8">
                  <p:embed followColorScheme="full"/>
                </p:oleObj>
              </mc:Choice>
              <mc:Fallback>
                <p:oleObj name="Diagram" r:id="rId9" imgW="6096000" imgH="4067203" progId="MSGraph.Chart.8">
                  <p:embed followColorScheme="full"/>
                  <p:pic>
                    <p:nvPicPr>
                      <p:cNvPr id="4101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13" y="2682875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07636"/>
              </p:ext>
            </p:extLst>
          </p:nvPr>
        </p:nvGraphicFramePr>
        <p:xfrm>
          <a:off x="2976563" y="2595563"/>
          <a:ext cx="2046287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0" name="Munkalap" r:id="rId11" imgW="2219412" imgH="1628910" progId="Excel.Sheet.8">
                  <p:embed/>
                </p:oleObj>
              </mc:Choice>
              <mc:Fallback>
                <p:oleObj name="Munkalap" r:id="rId11" imgW="2219412" imgH="1628910" progId="Excel.Sheet.8">
                  <p:embed/>
                  <p:pic>
                    <p:nvPicPr>
                      <p:cNvPr id="41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2595563"/>
                        <a:ext cx="2046287" cy="1503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81803"/>
              </p:ext>
            </p:extLst>
          </p:nvPr>
        </p:nvGraphicFramePr>
        <p:xfrm>
          <a:off x="4921250" y="881063"/>
          <a:ext cx="3259138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1" name="Munkalap" r:id="rId13" imgW="3680604" imgH="1897414" progId="Excel.Sheet.8">
                  <p:embed/>
                </p:oleObj>
              </mc:Choice>
              <mc:Fallback>
                <p:oleObj name="Munkalap" r:id="rId13" imgW="3680604" imgH="1897414" progId="Excel.Sheet.8">
                  <p:embed/>
                  <p:pic>
                    <p:nvPicPr>
                      <p:cNvPr id="41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881063"/>
                        <a:ext cx="3259138" cy="168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3215"/>
              </p:ext>
            </p:extLst>
          </p:nvPr>
        </p:nvGraphicFramePr>
        <p:xfrm>
          <a:off x="692150" y="423545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2" name="Diagram" r:id="rId15" imgW="6096000" imgH="4067203" progId="MSGraph.Chart.8">
                  <p:embed followColorScheme="full"/>
                </p:oleObj>
              </mc:Choice>
              <mc:Fallback>
                <p:oleObj name="Diagram" r:id="rId15" imgW="6096000" imgH="4067203" progId="MSGraph.Chart.8">
                  <p:embed followColorScheme="full"/>
                  <p:pic>
                    <p:nvPicPr>
                      <p:cNvPr id="41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23545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4161" y="1200548"/>
            <a:ext cx="677108" cy="14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136" y="2636836"/>
            <a:ext cx="46166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52136" y="4196556"/>
            <a:ext cx="46166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01013" y="141287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72431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70065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70279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101013" y="28527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69061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66688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66724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101013" y="458152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70327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67177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67902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09180"/>
              </p:ext>
            </p:extLst>
          </p:nvPr>
        </p:nvGraphicFramePr>
        <p:xfrm>
          <a:off x="2971800" y="4191000"/>
          <a:ext cx="24352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3" name="Munkalap" r:id="rId17" imgW="2438490" imgH="1600290" progId="Excel.Sheet.8">
                  <p:embed/>
                </p:oleObj>
              </mc:Choice>
              <mc:Fallback>
                <p:oleObj name="Munkalap" r:id="rId17" imgW="2438490" imgH="1600290" progId="Excel.Sheet.8">
                  <p:embed/>
                  <p:pic>
                    <p:nvPicPr>
                      <p:cNvPr id="410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4352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42630"/>
              </p:ext>
            </p:extLst>
          </p:nvPr>
        </p:nvGraphicFramePr>
        <p:xfrm>
          <a:off x="4789488" y="3954463"/>
          <a:ext cx="35528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4" name="Munkalap" r:id="rId19" imgW="4057667" imgH="2095470" progId="Excel.Sheet.8">
                  <p:embed/>
                </p:oleObj>
              </mc:Choice>
              <mc:Fallback>
                <p:oleObj name="Munkalap" r:id="rId19" imgW="4057667" imgH="2095470" progId="Excel.Sheet.8">
                  <p:embed/>
                  <p:pic>
                    <p:nvPicPr>
                      <p:cNvPr id="410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954463"/>
                        <a:ext cx="3552825" cy="1828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9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9987"/>
              </p:ext>
            </p:extLst>
          </p:nvPr>
        </p:nvGraphicFramePr>
        <p:xfrm>
          <a:off x="2909888" y="4129088"/>
          <a:ext cx="222567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0" name="Munkalap" r:id="rId3" imgW="2228867" imgH="1438290" progId="Excel.Sheet.8">
                  <p:embed/>
                </p:oleObj>
              </mc:Choice>
              <mc:Fallback>
                <p:oleObj name="Munkalap" r:id="rId3" imgW="2228867" imgH="1438290" progId="Excel.Sheet.8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129088"/>
                        <a:ext cx="2225675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62319"/>
              </p:ext>
            </p:extLst>
          </p:nvPr>
        </p:nvGraphicFramePr>
        <p:xfrm>
          <a:off x="2846388" y="1000125"/>
          <a:ext cx="2112962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1" name="Munkalap" r:id="rId5" imgW="2238322" imgH="1457460" progId="Excel.Sheet.8">
                  <p:embed/>
                </p:oleObj>
              </mc:Choice>
              <mc:Fallback>
                <p:oleObj name="Munkalap" r:id="rId5" imgW="2238322" imgH="1457460" progId="Excel.Sheet.8">
                  <p:embed/>
                  <p:pic>
                    <p:nvPicPr>
                      <p:cNvPr id="512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1000125"/>
                        <a:ext cx="2112962" cy="1374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57006"/>
              </p:ext>
            </p:extLst>
          </p:nvPr>
        </p:nvGraphicFramePr>
        <p:xfrm>
          <a:off x="395536" y="980728"/>
          <a:ext cx="21971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2" name="Diagram" r:id="rId7" imgW="6096000" imgH="4067203" progId="MSGraph.Chart.8">
                  <p:embed followColorScheme="full"/>
                </p:oleObj>
              </mc:Choice>
              <mc:Fallback>
                <p:oleObj name="Diagram" r:id="rId7" imgW="6096000" imgH="4067203" progId="MSGraph.Chart.8">
                  <p:embed followColorScheme="full"/>
                  <p:pic>
                    <p:nvPicPr>
                      <p:cNvPr id="51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2197100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51669"/>
              </p:ext>
            </p:extLst>
          </p:nvPr>
        </p:nvGraphicFramePr>
        <p:xfrm>
          <a:off x="5365750" y="620713"/>
          <a:ext cx="2668588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" name="Munkalap" r:id="rId9" imgW="3390823" imgH="2476630" progId="Excel.Sheet.8">
                  <p:embed/>
                </p:oleObj>
              </mc:Choice>
              <mc:Fallback>
                <p:oleObj name="Munkalap" r:id="rId9" imgW="3390823" imgH="2476630" progId="Excel.Sheet.8">
                  <p:embed/>
                  <p:pic>
                    <p:nvPicPr>
                      <p:cNvPr id="512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620713"/>
                        <a:ext cx="2668588" cy="1947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54221"/>
              </p:ext>
            </p:extLst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" name="Diagram" r:id="rId11" imgW="6096000" imgH="4067203" progId="MSGraph.Chart.8">
                  <p:embed followColorScheme="full"/>
                </p:oleObj>
              </mc:Choice>
              <mc:Fallback>
                <p:oleObj name="Diagram" r:id="rId11" imgW="6096000" imgH="4067203" progId="MSGraph.Chart.8">
                  <p:embed followColorScheme="full"/>
                  <p:pic>
                    <p:nvPicPr>
                      <p:cNvPr id="5126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900526"/>
              </p:ext>
            </p:extLst>
          </p:nvPr>
        </p:nvGraphicFramePr>
        <p:xfrm>
          <a:off x="1616075" y="2393950"/>
          <a:ext cx="4487863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5" name="Munkalap" r:id="rId13" imgW="4105210" imgH="1304910" progId="Excel.Sheet.8">
                  <p:embed/>
                </p:oleObj>
              </mc:Choice>
              <mc:Fallback>
                <p:oleObj name="Munkalap" r:id="rId13" imgW="4105210" imgH="1304910" progId="Excel.Sheet.8">
                  <p:embed/>
                  <p:pic>
                    <p:nvPicPr>
                      <p:cNvPr id="51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93950"/>
                        <a:ext cx="4487863" cy="1531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08358"/>
              </p:ext>
            </p:extLst>
          </p:nvPr>
        </p:nvGraphicFramePr>
        <p:xfrm>
          <a:off x="5184775" y="2019300"/>
          <a:ext cx="30861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6" name="Munkalap" r:id="rId15" imgW="4244350" imgH="2743098" progId="Excel.Sheet.8">
                  <p:embed/>
                </p:oleObj>
              </mc:Choice>
              <mc:Fallback>
                <p:oleObj name="Munkalap" r:id="rId15" imgW="4244350" imgH="2743098" progId="Excel.Sheet.8">
                  <p:embed/>
                  <p:pic>
                    <p:nvPicPr>
                      <p:cNvPr id="51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019300"/>
                        <a:ext cx="3086100" cy="1993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90842"/>
              </p:ext>
            </p:extLst>
          </p:nvPr>
        </p:nvGraphicFramePr>
        <p:xfrm>
          <a:off x="468313" y="42211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7" name="Diagram" r:id="rId17" imgW="6096000" imgH="4067203" progId="MSGraph.Chart.8">
                  <p:embed followColorScheme="full"/>
                </p:oleObj>
              </mc:Choice>
              <mc:Fallback>
                <p:oleObj name="Diagram" r:id="rId17" imgW="6096000" imgH="4067203" progId="MSGraph.Chart.8">
                  <p:embed followColorScheme="full"/>
                  <p:pic>
                    <p:nvPicPr>
                      <p:cNvPr id="51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17920"/>
              </p:ext>
            </p:extLst>
          </p:nvPr>
        </p:nvGraphicFramePr>
        <p:xfrm>
          <a:off x="4802259" y="3706832"/>
          <a:ext cx="3887970" cy="189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8" name="Munkalap" r:id="rId19" imgW="4038542" imgH="1958215" progId="Excel.Sheet.8">
                  <p:embed/>
                </p:oleObj>
              </mc:Choice>
              <mc:Fallback>
                <p:oleObj name="Munkalap" r:id="rId19" imgW="4038542" imgH="1958215" progId="Excel.Sheet.8">
                  <p:embed/>
                  <p:pic>
                    <p:nvPicPr>
                      <p:cNvPr id="51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259" y="3706832"/>
                        <a:ext cx="3887970" cy="18906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877" y="1268760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77" y="2852936"/>
            <a:ext cx="4616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Német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877" y="4293096"/>
            <a:ext cx="46166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51354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50382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51730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76686" y="270108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16773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15358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15700</a:t>
            </a:r>
            <a:endParaRPr lang="hu-HU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314189" y="424958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18840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13587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14280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5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27996"/>
              </p:ext>
            </p:extLst>
          </p:nvPr>
        </p:nvGraphicFramePr>
        <p:xfrm>
          <a:off x="2201863" y="4175125"/>
          <a:ext cx="3529012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4" name="Munkalap" r:id="rId3" imgW="3448226" imgH="1733641" progId="Excel.Sheet.8">
                  <p:embed/>
                </p:oleObj>
              </mc:Choice>
              <mc:Fallback>
                <p:oleObj name="Munkalap" r:id="rId3" imgW="3448226" imgH="1733641" progId="Excel.Sheet.8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175125"/>
                        <a:ext cx="3529012" cy="177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29970"/>
              </p:ext>
            </p:extLst>
          </p:nvPr>
        </p:nvGraphicFramePr>
        <p:xfrm>
          <a:off x="2665413" y="955675"/>
          <a:ext cx="2474912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5" name="Munkalap" r:id="rId5" imgW="2238348" imgH="1476466" progId="Excel.Sheet.8">
                  <p:embed/>
                </p:oleObj>
              </mc:Choice>
              <mc:Fallback>
                <p:oleObj name="Munkalap" r:id="rId5" imgW="2238348" imgH="1476466" progId="Excel.Sheet.8">
                  <p:embed/>
                  <p:pic>
                    <p:nvPicPr>
                      <p:cNvPr id="614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955675"/>
                        <a:ext cx="2474912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44226"/>
              </p:ext>
            </p:extLst>
          </p:nvPr>
        </p:nvGraphicFramePr>
        <p:xfrm>
          <a:off x="468313" y="112553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6" name="Diagram" r:id="rId7" imgW="6096000" imgH="4067203" progId="MSGraph.Chart.8">
                  <p:embed followColorScheme="full"/>
                </p:oleObj>
              </mc:Choice>
              <mc:Fallback>
                <p:oleObj name="Diagram" r:id="rId7" imgW="6096000" imgH="4067203" progId="MSGraph.Chart.8">
                  <p:embed followColorScheme="full"/>
                  <p:pic>
                    <p:nvPicPr>
                      <p:cNvPr id="614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23855"/>
              </p:ext>
            </p:extLst>
          </p:nvPr>
        </p:nvGraphicFramePr>
        <p:xfrm>
          <a:off x="5318254" y="640076"/>
          <a:ext cx="2709733" cy="210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7" name="Munkalap" r:id="rId9" imgW="3040485" imgH="2682297" progId="Excel.Sheet.8">
                  <p:embed/>
                </p:oleObj>
              </mc:Choice>
              <mc:Fallback>
                <p:oleObj name="Munkalap" r:id="rId9" imgW="3040485" imgH="2682297" progId="Excel.Sheet.8">
                  <p:embed/>
                  <p:pic>
                    <p:nvPicPr>
                      <p:cNvPr id="6149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254" y="640076"/>
                        <a:ext cx="2709733" cy="21093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49034"/>
              </p:ext>
            </p:extLst>
          </p:nvPr>
        </p:nvGraphicFramePr>
        <p:xfrm>
          <a:off x="445528" y="2678131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8" name="Diagram" r:id="rId11" imgW="6096000" imgH="4067203" progId="MSGraph.Chart.8">
                  <p:embed followColorScheme="full"/>
                </p:oleObj>
              </mc:Choice>
              <mc:Fallback>
                <p:oleObj name="Diagram" r:id="rId11" imgW="6096000" imgH="4067203" progId="MSGraph.Chart.8">
                  <p:embed followColorScheme="full"/>
                  <p:pic>
                    <p:nvPicPr>
                      <p:cNvPr id="615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28" y="2678131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16165"/>
              </p:ext>
            </p:extLst>
          </p:nvPr>
        </p:nvGraphicFramePr>
        <p:xfrm>
          <a:off x="2768600" y="2489200"/>
          <a:ext cx="2324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9" name="Munkalap" r:id="rId13" imgW="2247915" imgH="1676570" progId="Excel.Sheet.8">
                  <p:embed/>
                </p:oleObj>
              </mc:Choice>
              <mc:Fallback>
                <p:oleObj name="Munkalap" r:id="rId13" imgW="2247915" imgH="1676570" progId="Excel.Sheet.8">
                  <p:embed/>
                  <p:pic>
                    <p:nvPicPr>
                      <p:cNvPr id="61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489200"/>
                        <a:ext cx="232410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11422"/>
              </p:ext>
            </p:extLst>
          </p:nvPr>
        </p:nvGraphicFramePr>
        <p:xfrm>
          <a:off x="4954588" y="2311400"/>
          <a:ext cx="358457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0" name="Munkalap" r:id="rId15" imgW="4244350" imgH="2362325" progId="Excel.Sheet.8">
                  <p:embed/>
                </p:oleObj>
              </mc:Choice>
              <mc:Fallback>
                <p:oleObj name="Munkalap" r:id="rId15" imgW="4244350" imgH="2362325" progId="Excel.Sheet.8">
                  <p:embed/>
                  <p:pic>
                    <p:nvPicPr>
                      <p:cNvPr id="61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2311400"/>
                        <a:ext cx="3584575" cy="1997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78450"/>
              </p:ext>
            </p:extLst>
          </p:nvPr>
        </p:nvGraphicFramePr>
        <p:xfrm>
          <a:off x="468313" y="44370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1" name="Diagram" r:id="rId17" imgW="6096000" imgH="4067203" progId="MSGraph.Chart.8">
                  <p:embed followColorScheme="full"/>
                </p:oleObj>
              </mc:Choice>
              <mc:Fallback>
                <p:oleObj name="Diagram" r:id="rId17" imgW="6096000" imgH="4067203" progId="MSGraph.Chart.8">
                  <p:embed followColorScheme="full"/>
                  <p:pic>
                    <p:nvPicPr>
                      <p:cNvPr id="61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712854"/>
              </p:ext>
            </p:extLst>
          </p:nvPr>
        </p:nvGraphicFramePr>
        <p:xfrm>
          <a:off x="4688680" y="3991769"/>
          <a:ext cx="4041775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2" name="Munkalap" r:id="rId19" imgW="4267290" imgH="1895400" progId="Excel.Sheet.8">
                  <p:embed/>
                </p:oleObj>
              </mc:Choice>
              <mc:Fallback>
                <p:oleObj name="Munkalap" r:id="rId19" imgW="4267290" imgH="1895400" progId="Excel.Sheet.8">
                  <p:embed/>
                  <p:pic>
                    <p:nvPicPr>
                      <p:cNvPr id="61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680" y="3991769"/>
                        <a:ext cx="4041775" cy="1798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877" y="1340768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77" y="3068960"/>
            <a:ext cx="4616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877" y="4725144"/>
            <a:ext cx="46166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280660" y="1344602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5894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80660" y="3001871"/>
            <a:ext cx="89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298656" y="4517536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0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4638" y="6470331"/>
            <a:ext cx="2831245" cy="284084"/>
          </a:xfrm>
        </p:spPr>
        <p:txBody>
          <a:bodyPr>
            <a:normAutofit fontScale="90000"/>
          </a:bodyPr>
          <a:lstStyle/>
          <a:p>
            <a:r>
              <a:rPr lang="hu-HU" sz="1000" dirty="0" smtClean="0">
                <a:latin typeface="+mn-lt"/>
              </a:rPr>
              <a:t>* Korábbi vizsgaidőszakokban „szakközépiskola”</a:t>
            </a:r>
            <a:br>
              <a:rPr lang="hu-HU" sz="1000" dirty="0" smtClean="0">
                <a:latin typeface="+mn-lt"/>
              </a:rPr>
            </a:br>
            <a:r>
              <a:rPr lang="hu-HU" sz="1000" dirty="0" smtClean="0">
                <a:latin typeface="+mn-lt"/>
              </a:rPr>
              <a:t>** Két éves érettségire felkészítő képzés</a:t>
            </a:r>
            <a:br>
              <a:rPr lang="hu-HU" sz="1000" dirty="0" smtClean="0">
                <a:latin typeface="+mn-lt"/>
              </a:rPr>
            </a:br>
            <a:r>
              <a:rPr lang="hu-HU" sz="1000" dirty="0">
                <a:latin typeface="+mn-lt"/>
              </a:rPr>
              <a:t>*** 1 fő vizsgázott </a:t>
            </a:r>
            <a:r>
              <a:rPr lang="hu-HU" sz="1000" b="1" dirty="0"/>
              <a:t/>
            </a:r>
            <a:br>
              <a:rPr lang="hu-HU" sz="1000" b="1" dirty="0"/>
            </a:br>
            <a:endParaRPr lang="hu-HU" sz="1000" b="1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2253074"/>
              </p:ext>
            </p:extLst>
          </p:nvPr>
        </p:nvGraphicFramePr>
        <p:xfrm>
          <a:off x="439962" y="849994"/>
          <a:ext cx="8280598" cy="5054427"/>
        </p:xfrm>
        <a:graphic>
          <a:graphicData uri="http://schemas.openxmlformats.org/drawingml/2006/table">
            <a:tbl>
              <a:tblPr/>
              <a:tblGrid>
                <a:gridCol w="122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Szakgimnázium*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Szakközépiskola**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60,76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60,74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62,96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71,23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70,35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73,06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52,72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53,63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55,66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45,45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47,52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47,45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59,53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60,33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57,33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68,79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68,91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66,68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52,62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54,04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50,57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41,94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49,61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49,95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47,52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49,19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52,13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51,82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59,19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63,13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62,82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42,79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44,66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45,54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36,12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34,10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33,60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35,41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34,94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63,24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61,93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64,24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76,63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74,26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77,11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53,75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53,33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55,62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41,23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42,07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41,46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42,31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60,53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58,66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75,54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73,63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48,92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38,94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37,28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42,21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40,32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38,99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72,09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74,52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71,99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77,72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77,73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74,36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59,67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60,73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65,64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Nem volt vizsgázó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77,00 ***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50,64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50,54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48,26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62,93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73,63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68,70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68,94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75,78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69,34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52,94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75,14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66,44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41,50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54,94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52,06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52,11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60,43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60,44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59,83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66,91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65,16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64,37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53,27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55,11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53,47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46,60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53,66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52,21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51,51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59,36</a:t>
                      </a: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69,02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71,32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68,80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72,92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75,35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52,07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64,44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65,98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55,99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44,02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47,89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50,59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0"/>
            <a:ext cx="835183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 egyes vizsgázói rétegek átlageredményeinek összehasonlítása </a:t>
            </a:r>
            <a:b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%-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középszinten 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– 2017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–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2018.</a:t>
            </a:r>
            <a:endParaRPr kumimoji="0" lang="hu-H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algn="ctr" eaLnBrk="1" hangingPunct="1"/>
            <a:r>
              <a:rPr lang="hu-HU" sz="1800" b="1" dirty="0" smtClean="0">
                <a:latin typeface="Arial" panose="020B0604020202020204" pitchFamily="34" charset="0"/>
              </a:rPr>
              <a:t>Az egyes vizsgázói rétegek átlageredményeinek összehasonlítása </a:t>
            </a:r>
            <a:br>
              <a:rPr lang="hu-HU" sz="1800" b="1" dirty="0" smtClean="0">
                <a:latin typeface="Arial" panose="020B0604020202020204" pitchFamily="34" charset="0"/>
              </a:rPr>
            </a:br>
            <a:r>
              <a:rPr lang="hu-HU" sz="1800" b="1" dirty="0" smtClean="0">
                <a:latin typeface="Arial" panose="020B0604020202020204" pitchFamily="34" charset="0"/>
              </a:rPr>
              <a:t>%-ban, emelt szinten </a:t>
            </a:r>
            <a:r>
              <a:rPr lang="hu-HU" sz="1000" dirty="0" smtClean="0">
                <a:latin typeface="Arial" panose="020B0604020202020204" pitchFamily="34" charset="0"/>
              </a:rPr>
              <a:t>2016</a:t>
            </a:r>
            <a:r>
              <a:rPr lang="hu-HU" sz="1200" dirty="0" smtClean="0">
                <a:latin typeface="Arial" panose="020B0604020202020204" pitchFamily="34" charset="0"/>
              </a:rPr>
              <a:t>. – 2017</a:t>
            </a:r>
            <a:r>
              <a:rPr lang="hu-HU" sz="1400" dirty="0" smtClean="0">
                <a:latin typeface="Arial" panose="020B0604020202020204" pitchFamily="34" charset="0"/>
              </a:rPr>
              <a:t>. – </a:t>
            </a:r>
            <a:r>
              <a:rPr lang="hu-HU" sz="1400" b="1" dirty="0" smtClean="0">
                <a:latin typeface="Arial" panose="020B0604020202020204" pitchFamily="34" charset="0"/>
              </a:rPr>
              <a:t>2018.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1520" y="836713"/>
          <a:ext cx="8614742" cy="5309348"/>
        </p:xfrm>
        <a:graphic>
          <a:graphicData uri="http://schemas.openxmlformats.org/drawingml/2006/table">
            <a:tbl>
              <a:tblPr/>
              <a:tblGrid>
                <a:gridCol w="117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Szakgimnázium*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Szakközépiskola**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59,96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65,63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63,21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69,02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54,34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57,24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45,92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51,64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66,40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66,31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69,92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58,85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59,57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52,39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52,51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66,61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67,17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68,89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69,34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59,14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55,24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Nincs ilyen vizsgázó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48,33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40,53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71,57 </a:t>
                      </a: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74,04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67,48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62,89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66,18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60,52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62,68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73,38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74,38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75,70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75,76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69,72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72,65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75,00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59,67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71,38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70,39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73,40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74,41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63,53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</a:t>
                      </a:r>
                      <a:endParaRPr kumimoji="0" lang="hu-H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51,12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52,80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65,54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63,69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67,53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65,67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60,71</a:t>
                      </a: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61,39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38,93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39,00</a:t>
                      </a:r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52,97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61,80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68,83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65,23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70,91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66,43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58,86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54,17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54,88</a:t>
                      </a:r>
                      <a:endParaRPr kumimoji="0" lang="hu-H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58,96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58,72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64,81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65,53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67,87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68,44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64,89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65,58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49,20</a:t>
                      </a:r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58,74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188538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3005" y="6232124"/>
            <a:ext cx="2831245" cy="284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 smtClean="0">
                <a:latin typeface="+mn-lt"/>
              </a:rPr>
              <a:t>*     Korábbi vizsgaidőszakokban „szakközépiskola”</a:t>
            </a:r>
            <a:br>
              <a:rPr lang="hu-HU" sz="1000" b="1" dirty="0" smtClean="0">
                <a:latin typeface="+mn-lt"/>
              </a:rPr>
            </a:br>
            <a:r>
              <a:rPr lang="hu-HU" sz="1000" b="1" dirty="0" smtClean="0">
                <a:latin typeface="+mn-lt"/>
              </a:rPr>
              <a:t>** </a:t>
            </a:r>
            <a:r>
              <a:rPr lang="hu-HU" sz="1000" b="1" dirty="0">
                <a:latin typeface="+mn-lt"/>
              </a:rPr>
              <a:t> </a:t>
            </a:r>
            <a:r>
              <a:rPr lang="hu-HU" sz="1000" b="1" dirty="0" smtClean="0">
                <a:latin typeface="+mn-lt"/>
              </a:rPr>
              <a:t> Két éves érettségire felkészítő képzés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00" b="1" dirty="0" smtClean="0">
                <a:latin typeface="+mn-lt"/>
              </a:rPr>
              <a:t>*** 1 fő vizsgázott </a:t>
            </a:r>
          </a:p>
        </p:txBody>
      </p:sp>
    </p:spTree>
    <p:extLst>
      <p:ext uri="{BB962C8B-B14F-4D97-AF65-F5344CB8AC3E}">
        <p14:creationId xmlns:p14="http://schemas.microsoft.com/office/powerpoint/2010/main" val="9283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24843"/>
              </p:ext>
            </p:extLst>
          </p:nvPr>
        </p:nvGraphicFramePr>
        <p:xfrm>
          <a:off x="4237291" y="2201286"/>
          <a:ext cx="4488651" cy="214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8" name="Munkalap" r:id="rId3" imgW="4290050" imgH="2049723" progId="Excel.Sheet.8">
                  <p:embed/>
                </p:oleObj>
              </mc:Choice>
              <mc:Fallback>
                <p:oleObj name="Munkalap" r:id="rId3" imgW="4290050" imgH="2049723" progId="Excel.Sheet.8">
                  <p:embed/>
                  <p:pic>
                    <p:nvPicPr>
                      <p:cNvPr id="717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291" y="2201286"/>
                        <a:ext cx="4488651" cy="21444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90902"/>
              </p:ext>
            </p:extLst>
          </p:nvPr>
        </p:nvGraphicFramePr>
        <p:xfrm>
          <a:off x="629770" y="3870542"/>
          <a:ext cx="4129087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9" name="Munkalap" r:id="rId5" imgW="4282382" imgH="2484234" progId="Excel.Sheet.8">
                  <p:embed/>
                </p:oleObj>
              </mc:Choice>
              <mc:Fallback>
                <p:oleObj name="Munkalap" r:id="rId5" imgW="4282382" imgH="2484234" progId="Excel.Sheet.8">
                  <p:embed/>
                  <p:pic>
                    <p:nvPicPr>
                      <p:cNvPr id="717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70" y="3870542"/>
                        <a:ext cx="4129087" cy="2395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07005"/>
              </p:ext>
            </p:extLst>
          </p:nvPr>
        </p:nvGraphicFramePr>
        <p:xfrm>
          <a:off x="785066" y="2066373"/>
          <a:ext cx="3798428" cy="242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0" name="Munkalap" r:id="rId7" imgW="4267353" imgH="2720374" progId="Excel.Sheet.8">
                  <p:embed/>
                </p:oleObj>
              </mc:Choice>
              <mc:Fallback>
                <p:oleObj name="Munkalap" r:id="rId7" imgW="4267353" imgH="2720374" progId="Excel.Sheet.8">
                  <p:embed/>
                  <p:pic>
                    <p:nvPicPr>
                      <p:cNvPr id="71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66" y="2066373"/>
                        <a:ext cx="3798428" cy="24294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96892"/>
              </p:ext>
            </p:extLst>
          </p:nvPr>
        </p:nvGraphicFramePr>
        <p:xfrm>
          <a:off x="4583494" y="3900764"/>
          <a:ext cx="4036329" cy="225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1" name="Munkalap" r:id="rId9" imgW="4297718" imgH="2400402" progId="Excel.Sheet.8">
                  <p:embed/>
                </p:oleObj>
              </mc:Choice>
              <mc:Fallback>
                <p:oleObj name="Munkalap" r:id="rId9" imgW="4297718" imgH="2400402" progId="Excel.Sheet.8">
                  <p:embed/>
                  <p:pic>
                    <p:nvPicPr>
                      <p:cNvPr id="7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494" y="3900764"/>
                        <a:ext cx="4036329" cy="22575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2433" y="1196752"/>
            <a:ext cx="4308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Mindenki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433" y="2924944"/>
            <a:ext cx="430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506" y="4417536"/>
            <a:ext cx="430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07704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30441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30498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29982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580112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30893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30747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30603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08175" y="4437063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29233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25478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25628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88094" y="4437063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28005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24312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24474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03111"/>
              </p:ext>
            </p:extLst>
          </p:nvPr>
        </p:nvGraphicFramePr>
        <p:xfrm>
          <a:off x="553599" y="443158"/>
          <a:ext cx="4205258" cy="234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2" name="Munkalap" r:id="rId11" imgW="4067148" imgH="2257503" progId="Excel.Sheet.8">
                  <p:embed/>
                </p:oleObj>
              </mc:Choice>
              <mc:Fallback>
                <p:oleObj name="Munkalap" r:id="rId11" imgW="4067148" imgH="2257503" progId="Excel.Sheet.8">
                  <p:embed/>
                  <p:pic>
                    <p:nvPicPr>
                      <p:cNvPr id="717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99" y="443158"/>
                        <a:ext cx="4205258" cy="23420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29244795"/>
              </p:ext>
            </p:extLst>
          </p:nvPr>
        </p:nvGraphicFramePr>
        <p:xfrm>
          <a:off x="4319442" y="510835"/>
          <a:ext cx="432435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3" name="Munkalap" r:id="rId13" imgW="4282382" imgH="2148908" progId="Excel.Sheet.8">
                  <p:embed/>
                </p:oleObj>
              </mc:Choice>
              <mc:Fallback>
                <p:oleObj name="Munkalap" r:id="rId13" imgW="4282382" imgH="2148908" progId="Excel.Sheet.8">
                  <p:embed/>
                  <p:pic>
                    <p:nvPicPr>
                      <p:cNvPr id="7175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442" y="510835"/>
                        <a:ext cx="4324350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 txBox="1">
            <a:spLocks noChangeArrowheads="1"/>
          </p:cNvSpPr>
          <p:nvPr/>
        </p:nvSpPr>
        <p:spPr>
          <a:xfrm>
            <a:off x="179388" y="115888"/>
            <a:ext cx="8856662" cy="865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gimnáziumi és a szakgimnáziumi tanulók középszintű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77720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2447925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76823" y="2997200"/>
            <a:ext cx="194468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73</a:t>
            </a:r>
            <a:r>
              <a:rPr lang="hu-HU" sz="1200" b="1" dirty="0" smtClean="0">
                <a:solidFill>
                  <a:schemeClr val="bg1"/>
                </a:solidFill>
              </a:rPr>
              <a:t>  70  </a:t>
            </a:r>
            <a:r>
              <a:rPr lang="hu-HU" sz="1400" b="1" dirty="0" smtClean="0">
                <a:solidFill>
                  <a:schemeClr val="bg1"/>
                </a:solidFill>
              </a:rPr>
              <a:t>73 </a:t>
            </a:r>
            <a:r>
              <a:rPr lang="hu-HU" sz="1600" b="1" dirty="0" smtClean="0">
                <a:solidFill>
                  <a:schemeClr val="bg1"/>
                </a:solidFill>
              </a:rPr>
              <a:t> 101 </a:t>
            </a:r>
            <a:r>
              <a:rPr lang="hu-HU" b="1" dirty="0" smtClean="0">
                <a:solidFill>
                  <a:schemeClr val="bg1"/>
                </a:solidFill>
              </a:rPr>
              <a:t>83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0156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/>
                </a:solidFill>
              </a:rPr>
              <a:t>214  </a:t>
            </a:r>
            <a:r>
              <a:rPr lang="hu-HU" sz="1200" dirty="0" smtClean="0">
                <a:solidFill>
                  <a:schemeClr val="bg1"/>
                </a:solidFill>
              </a:rPr>
              <a:t>271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209</a:t>
            </a:r>
            <a:r>
              <a:rPr lang="hu-HU" sz="1600" dirty="0" smtClean="0">
                <a:solidFill>
                  <a:schemeClr val="bg1"/>
                </a:solidFill>
              </a:rPr>
              <a:t> 248 </a:t>
            </a:r>
            <a:r>
              <a:rPr lang="hu-HU" b="1" dirty="0" smtClean="0">
                <a:solidFill>
                  <a:schemeClr val="bg1"/>
                </a:solidFill>
              </a:rPr>
              <a:t>262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írásbeli </a:t>
            </a:r>
            <a:r>
              <a:rPr lang="hu-HU" sz="2000" b="1" dirty="0">
                <a:solidFill>
                  <a:schemeClr val="bg1"/>
                </a:solidFill>
              </a:rPr>
              <a:t>feladatsor 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1000" dirty="0" smtClean="0">
                <a:solidFill>
                  <a:schemeClr val="bg1"/>
                </a:solidFill>
              </a:rPr>
              <a:t>38  </a:t>
            </a:r>
            <a:r>
              <a:rPr lang="hu-HU" sz="1200" dirty="0" smtClean="0">
                <a:solidFill>
                  <a:schemeClr val="bg1"/>
                </a:solidFill>
              </a:rPr>
              <a:t>42  </a:t>
            </a:r>
            <a:r>
              <a:rPr lang="hu-HU" sz="1400" dirty="0" smtClean="0">
                <a:solidFill>
                  <a:schemeClr val="bg1"/>
                </a:solidFill>
              </a:rPr>
              <a:t>40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41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45 </a:t>
            </a:r>
            <a:r>
              <a:rPr lang="hu-HU" sz="2000" b="1" dirty="0" smtClean="0">
                <a:solidFill>
                  <a:schemeClr val="bg1"/>
                </a:solidFill>
              </a:rPr>
              <a:t>hanganyag </a:t>
            </a:r>
            <a:r>
              <a:rPr lang="hu-HU" sz="2000" b="1" dirty="0">
                <a:solidFill>
                  <a:schemeClr val="bg1"/>
                </a:solidFill>
              </a:rPr>
              <a:t/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– a honlapon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2881313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968080" y="4365625"/>
            <a:ext cx="2162175" cy="73866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3416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1200" dirty="0" smtClean="0">
                <a:solidFill>
                  <a:schemeClr val="bg1"/>
                </a:solidFill>
              </a:rPr>
              <a:t>3325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400" b="1" dirty="0" smtClean="0">
                <a:solidFill>
                  <a:schemeClr val="bg1"/>
                </a:solidFill>
              </a:rPr>
              <a:t>3242 </a:t>
            </a:r>
            <a:r>
              <a:rPr lang="hu-HU" sz="1600" b="1" dirty="0" smtClean="0">
                <a:solidFill>
                  <a:schemeClr val="bg1"/>
                </a:solidFill>
              </a:rPr>
              <a:t>3187 </a:t>
            </a:r>
            <a:r>
              <a:rPr lang="hu-HU" b="1" dirty="0" smtClean="0">
                <a:solidFill>
                  <a:schemeClr val="bg1"/>
                </a:solidFill>
              </a:rPr>
              <a:t>3195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>
          <a:xfrm>
            <a:off x="179388" y="115888"/>
            <a:ext cx="8856662" cy="865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gimnáziumi és a szakgimnáziumi tanulók középszintű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29171"/>
              </p:ext>
            </p:extLst>
          </p:nvPr>
        </p:nvGraphicFramePr>
        <p:xfrm>
          <a:off x="588964" y="652463"/>
          <a:ext cx="3833812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2" name="Munkalap" r:id="rId3" imgW="4267353" imgH="2209709" progId="Excel.Sheet.8">
                  <p:embed/>
                </p:oleObj>
              </mc:Choice>
              <mc:Fallback>
                <p:oleObj name="Munkalap" r:id="rId3" imgW="4267353" imgH="2209709" progId="Excel.Sheet.8">
                  <p:embed/>
                  <p:pic>
                    <p:nvPicPr>
                      <p:cNvPr id="8194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4" y="652463"/>
                        <a:ext cx="3833812" cy="198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21137"/>
              </p:ext>
            </p:extLst>
          </p:nvPr>
        </p:nvGraphicFramePr>
        <p:xfrm>
          <a:off x="4792523" y="2156027"/>
          <a:ext cx="3113087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3" name="Munkalap" r:id="rId5" imgW="3657600" imgH="2560388" progId="Excel.Sheet.8">
                  <p:embed/>
                </p:oleObj>
              </mc:Choice>
              <mc:Fallback>
                <p:oleObj name="Munkalap" r:id="rId5" imgW="3657600" imgH="2560388" progId="Excel.Sheet.8">
                  <p:embed/>
                  <p:pic>
                    <p:nvPicPr>
                      <p:cNvPr id="819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523" y="2156027"/>
                        <a:ext cx="3113087" cy="2124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5875"/>
              </p:ext>
            </p:extLst>
          </p:nvPr>
        </p:nvGraphicFramePr>
        <p:xfrm>
          <a:off x="355601" y="3978202"/>
          <a:ext cx="4379912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4" name="Munkalap" r:id="rId7" imgW="4290050" imgH="2049723" progId="Excel.Sheet.8">
                  <p:embed/>
                </p:oleObj>
              </mc:Choice>
              <mc:Fallback>
                <p:oleObj name="Munkalap" r:id="rId7" imgW="4290050" imgH="2049723" progId="Excel.Sheet.8">
                  <p:embed/>
                  <p:pic>
                    <p:nvPicPr>
                      <p:cNvPr id="819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1" y="3978202"/>
                        <a:ext cx="4379912" cy="209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57482"/>
              </p:ext>
            </p:extLst>
          </p:nvPr>
        </p:nvGraphicFramePr>
        <p:xfrm>
          <a:off x="4311534" y="649489"/>
          <a:ext cx="4015048" cy="20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5" name="Munkalap" r:id="rId9" imgW="4282382" imgH="2163955" progId="Excel.Sheet.8">
                  <p:embed/>
                </p:oleObj>
              </mc:Choice>
              <mc:Fallback>
                <p:oleObj name="Munkalap" r:id="rId9" imgW="4282382" imgH="2163955" progId="Excel.Sheet.8">
                  <p:embed/>
                  <p:pic>
                    <p:nvPicPr>
                      <p:cNvPr id="8197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534" y="649489"/>
                        <a:ext cx="4015048" cy="20254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715998"/>
              </p:ext>
            </p:extLst>
          </p:nvPr>
        </p:nvGraphicFramePr>
        <p:xfrm>
          <a:off x="509588" y="2343352"/>
          <a:ext cx="4100284" cy="192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6" name="Munkalap" r:id="rId11" imgW="4267353" imgH="2186985" progId="Excel.Sheet.8">
                  <p:embed/>
                </p:oleObj>
              </mc:Choice>
              <mc:Fallback>
                <p:oleObj name="Munkalap" r:id="rId11" imgW="4267353" imgH="2186985" progId="Excel.Sheet.8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343352"/>
                        <a:ext cx="4100284" cy="19271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97687"/>
              </p:ext>
            </p:extLst>
          </p:nvPr>
        </p:nvGraphicFramePr>
        <p:xfrm>
          <a:off x="4340085" y="3948140"/>
          <a:ext cx="4017962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7" name="Munkalap" r:id="rId13" imgW="4267353" imgH="2194662" progId="Excel.Sheet.8">
                  <p:embed/>
                </p:oleObj>
              </mc:Choice>
              <mc:Fallback>
                <p:oleObj name="Munkalap" r:id="rId13" imgW="4267353" imgH="2194662" progId="Excel.Sheet.8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085" y="3948140"/>
                        <a:ext cx="4017962" cy="2068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7288" y="1246114"/>
            <a:ext cx="4308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Mindenki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0301" y="2913026"/>
            <a:ext cx="430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7287" y="4327415"/>
            <a:ext cx="430887" cy="161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55648" y="944318"/>
            <a:ext cx="2682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64250" y="939504"/>
            <a:ext cx="174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33327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33304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33006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16574" y="2636838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24247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24614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25313 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704" y="4373323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29492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25750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25948 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43550" y="4385079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17485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18010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9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621" y="94954"/>
            <a:ext cx="8229600" cy="908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emelt szintű eredmények megoszlása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827358"/>
              </p:ext>
            </p:extLst>
          </p:nvPr>
        </p:nvGraphicFramePr>
        <p:xfrm>
          <a:off x="5033316" y="2198386"/>
          <a:ext cx="3722831" cy="223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Munkalap" r:id="rId3" imgW="4267353" imgH="2560388" progId="Excel.Sheet.8">
                  <p:embed/>
                </p:oleObj>
              </mc:Choice>
              <mc:Fallback>
                <p:oleObj name="Munkalap" r:id="rId3" imgW="4267353" imgH="2560388" progId="Excel.Sheet.8">
                  <p:embed/>
                  <p:pic>
                    <p:nvPicPr>
                      <p:cNvPr id="921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316" y="2198386"/>
                        <a:ext cx="3722831" cy="22346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44407"/>
              </p:ext>
            </p:extLst>
          </p:nvPr>
        </p:nvGraphicFramePr>
        <p:xfrm>
          <a:off x="355600" y="3919538"/>
          <a:ext cx="451326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" name="Munkalap" r:id="rId5" imgW="4282382" imgH="2057400" progId="Excel.Sheet.8">
                  <p:embed/>
                </p:oleObj>
              </mc:Choice>
              <mc:Fallback>
                <p:oleObj name="Munkalap" r:id="rId5" imgW="4282382" imgH="2057400" progId="Excel.Sheet.8">
                  <p:embed/>
                  <p:pic>
                    <p:nvPicPr>
                      <p:cNvPr id="921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919538"/>
                        <a:ext cx="4513263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68266"/>
              </p:ext>
            </p:extLst>
          </p:nvPr>
        </p:nvGraphicFramePr>
        <p:xfrm>
          <a:off x="4943718" y="497518"/>
          <a:ext cx="3871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" name="Munkalap" r:id="rId7" imgW="4274715" imgH="2522311" progId="Excel.Sheet.8">
                  <p:embed/>
                </p:oleObj>
              </mc:Choice>
              <mc:Fallback>
                <p:oleObj name="Munkalap" r:id="rId7" imgW="4274715" imgH="2522311" progId="Excel.Sheet.8">
                  <p:embed/>
                  <p:pic>
                    <p:nvPicPr>
                      <p:cNvPr id="922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718" y="497518"/>
                        <a:ext cx="3871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40407"/>
              </p:ext>
            </p:extLst>
          </p:nvPr>
        </p:nvGraphicFramePr>
        <p:xfrm>
          <a:off x="304101" y="2193927"/>
          <a:ext cx="4437291" cy="228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9" name="Munkalap" r:id="rId9" imgW="4290050" imgH="2209709" progId="Excel.Sheet.8">
                  <p:embed/>
                </p:oleObj>
              </mc:Choice>
              <mc:Fallback>
                <p:oleObj name="Munkalap" r:id="rId9" imgW="4290050" imgH="2209709" progId="Excel.Sheet.8">
                  <p:embed/>
                  <p:pic>
                    <p:nvPicPr>
                      <p:cNvPr id="92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01" y="2193927"/>
                        <a:ext cx="4437291" cy="22833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53762"/>
              </p:ext>
            </p:extLst>
          </p:nvPr>
        </p:nvGraphicFramePr>
        <p:xfrm>
          <a:off x="4848374" y="3808413"/>
          <a:ext cx="4194363" cy="23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0" name="Munkalap" r:id="rId11" imgW="4290050" imgH="2385049" progId="Excel.Sheet.8">
                  <p:embed/>
                </p:oleObj>
              </mc:Choice>
              <mc:Fallback>
                <p:oleObj name="Munkalap" r:id="rId11" imgW="4290050" imgH="2385049" progId="Excel.Sheet.8">
                  <p:embed/>
                  <p:pic>
                    <p:nvPicPr>
                      <p:cNvPr id="92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374" y="3808413"/>
                        <a:ext cx="4194363" cy="2325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38933" y="1197369"/>
            <a:ext cx="677108" cy="14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6462" y="2929331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685" y="4987917"/>
            <a:ext cx="46166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Német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56207" y="1248317"/>
            <a:ext cx="46166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56207" y="3253292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56207" y="4941888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6153"/>
              </p:ext>
            </p:extLst>
          </p:nvPr>
        </p:nvGraphicFramePr>
        <p:xfrm>
          <a:off x="673100" y="406400"/>
          <a:ext cx="3760788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1" name="Munkalap" r:id="rId13" imgW="3680604" imgH="2217386" progId="Excel.Sheet.8">
                  <p:embed/>
                </p:oleObj>
              </mc:Choice>
              <mc:Fallback>
                <p:oleObj name="Munkalap" r:id="rId13" imgW="3680604" imgH="2217386" progId="Excel.Sheet.8">
                  <p:embed/>
                  <p:pic>
                    <p:nvPicPr>
                      <p:cNvPr id="92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06400"/>
                        <a:ext cx="3760788" cy="2262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1744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1796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1707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1561 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444300" y="891081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5990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6055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6013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5414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5513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3593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3468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3503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3294</a:t>
            </a:r>
            <a:r>
              <a:rPr lang="hu-H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3118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4866" y="2530310"/>
            <a:ext cx="3095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8775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9113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9522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9701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10135</a:t>
            </a:r>
            <a:endParaRPr lang="hu-HU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954087" y="4377324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2327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2247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2169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2093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573336" y="4218221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4923</a:t>
            </a:r>
            <a:r>
              <a:rPr lang="hu-HU" sz="12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2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5166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5021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4617</a:t>
            </a:r>
            <a:r>
              <a:rPr lang="hu-H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4609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27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36423"/>
              </p:ext>
            </p:extLst>
          </p:nvPr>
        </p:nvGraphicFramePr>
        <p:xfrm>
          <a:off x="4626983" y="3239408"/>
          <a:ext cx="4259781" cy="212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Munkalap" r:id="rId3" imgW="4297718" imgH="2141231" progId="Excel.Sheet.8">
                  <p:embed/>
                </p:oleObj>
              </mc:Choice>
              <mc:Fallback>
                <p:oleObj name="Munkalap" r:id="rId3" imgW="4297718" imgH="2141231" progId="Excel.Sheet.8">
                  <p:embed/>
                  <p:pic>
                    <p:nvPicPr>
                      <p:cNvPr id="1024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983" y="3239408"/>
                        <a:ext cx="4259781" cy="2121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95706"/>
              </p:ext>
            </p:extLst>
          </p:nvPr>
        </p:nvGraphicFramePr>
        <p:xfrm>
          <a:off x="4598510" y="1279979"/>
          <a:ext cx="4255153" cy="212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Munkalap" r:id="rId5" imgW="4297718" imgH="2141231" progId="Excel.Sheet.8">
                  <p:embed/>
                </p:oleObj>
              </mc:Choice>
              <mc:Fallback>
                <p:oleObj name="Munkalap" r:id="rId5" imgW="4297718" imgH="2141231" progId="Excel.Sheet.8">
                  <p:embed/>
                  <p:pic>
                    <p:nvPicPr>
                      <p:cNvPr id="1024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510" y="1279979"/>
                        <a:ext cx="4255153" cy="21208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36515"/>
              </p:ext>
            </p:extLst>
          </p:nvPr>
        </p:nvGraphicFramePr>
        <p:xfrm>
          <a:off x="451392" y="3073401"/>
          <a:ext cx="4196307" cy="242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8" name="Munkalap" r:id="rId7" imgW="4282382" imgH="2476557" progId="Excel.Sheet.8">
                  <p:embed/>
                </p:oleObj>
              </mc:Choice>
              <mc:Fallback>
                <p:oleObj name="Munkalap" r:id="rId7" imgW="4282382" imgH="2476557" progId="Excel.Sheet.8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92" y="3073401"/>
                        <a:ext cx="4196307" cy="24268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8162" y="2303672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634" y="3933056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12471" y="2344122"/>
            <a:ext cx="46166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32567" y="4168720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Földrajz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11714"/>
              </p:ext>
            </p:extLst>
          </p:nvPr>
        </p:nvGraphicFramePr>
        <p:xfrm>
          <a:off x="406400" y="1181100"/>
          <a:ext cx="429895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Munkalap" r:id="rId9" imgW="4274715" imgH="2331618" progId="Excel.Sheet.8">
                  <p:embed/>
                </p:oleObj>
              </mc:Choice>
              <mc:Fallback>
                <p:oleObj name="Munkalap" r:id="rId9" imgW="4274715" imgH="2331618" progId="Excel.Sheet.8">
                  <p:embed/>
                  <p:pic>
                    <p:nvPicPr>
                      <p:cNvPr id="102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81100"/>
                        <a:ext cx="4298950" cy="235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2912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3031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3070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2799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2635 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25264" y="1526346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1331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1254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1122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1087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15616" y="3573016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1512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1635 </a:t>
            </a:r>
            <a:r>
              <a:rPr lang="hu-H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1778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1532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1897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45549" y="3548927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320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247 </a:t>
            </a:r>
            <a:r>
              <a:rPr lang="hu-H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328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175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27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9951"/>
              </p:ext>
            </p:extLst>
          </p:nvPr>
        </p:nvGraphicFramePr>
        <p:xfrm>
          <a:off x="584994" y="1409483"/>
          <a:ext cx="4271963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98" name="Munkalap" r:id="rId3" imgW="4274715" imgH="2331618" progId="Excel.Sheet.8">
                  <p:embed/>
                </p:oleObj>
              </mc:Choice>
              <mc:Fallback>
                <p:oleObj name="Munkalap" r:id="rId3" imgW="4274715" imgH="2331618" progId="Excel.Sheet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4" y="1409483"/>
                        <a:ext cx="4271963" cy="232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2988" y="260350"/>
            <a:ext cx="69945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00832"/>
              </p:ext>
            </p:extLst>
          </p:nvPr>
        </p:nvGraphicFramePr>
        <p:xfrm>
          <a:off x="4398963" y="1355508"/>
          <a:ext cx="4745037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99" name="Munkalap" r:id="rId5" imgW="4290050" imgH="2202032" progId="Excel.Sheet.8">
                  <p:embed/>
                </p:oleObj>
              </mc:Choice>
              <mc:Fallback>
                <p:oleObj name="Munkalap" r:id="rId5" imgW="4290050" imgH="2202032" progId="Excel.Sheet.8">
                  <p:embed/>
                  <p:pic>
                    <p:nvPicPr>
                      <p:cNvPr id="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1355508"/>
                        <a:ext cx="4745037" cy="243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2736"/>
              </p:ext>
            </p:extLst>
          </p:nvPr>
        </p:nvGraphicFramePr>
        <p:xfrm>
          <a:off x="4730750" y="3386138"/>
          <a:ext cx="4219575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00" name="Munkalap" r:id="rId7" imgW="4297718" imgH="2400402" progId="Excel.Sheet.8">
                  <p:embed/>
                </p:oleObj>
              </mc:Choice>
              <mc:Fallback>
                <p:oleObj name="Munkalap" r:id="rId7" imgW="4297718" imgH="2400402" progId="Excel.Sheet.8">
                  <p:embed/>
                  <p:pic>
                    <p:nvPicPr>
                      <p:cNvPr id="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386138"/>
                        <a:ext cx="4219575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24530"/>
              </p:ext>
            </p:extLst>
          </p:nvPr>
        </p:nvGraphicFramePr>
        <p:xfrm>
          <a:off x="626269" y="3456663"/>
          <a:ext cx="4364037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01" name="Munkalap" r:id="rId9" imgW="4252018" imgH="2194662" progId="Excel.Sheet.8">
                  <p:embed/>
                </p:oleObj>
              </mc:Choice>
              <mc:Fallback>
                <p:oleObj name="Munkalap" r:id="rId9" imgW="4252018" imgH="2194662" progId="Excel.Sheet.8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9" y="3456663"/>
                        <a:ext cx="4364037" cy="2249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650" y="2276872"/>
            <a:ext cx="46166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K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650" y="4293096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</p:spTree>
    <p:extLst>
      <p:ext uri="{BB962C8B-B14F-4D97-AF65-F5344CB8AC3E}">
        <p14:creationId xmlns:p14="http://schemas.microsoft.com/office/powerpoint/2010/main" val="340307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28789"/>
              </p:ext>
            </p:extLst>
          </p:nvPr>
        </p:nvGraphicFramePr>
        <p:xfrm>
          <a:off x="533400" y="1257300"/>
          <a:ext cx="450850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22" name="Munkalap" r:id="rId3" imgW="4282382" imgH="2400402" progId="Excel.Sheet.8">
                  <p:embed/>
                </p:oleObj>
              </mc:Choice>
              <mc:Fallback>
                <p:oleObj name="Munkalap" r:id="rId3" imgW="4282382" imgH="2400402" progId="Excel.Sheet.8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57300"/>
                        <a:ext cx="4508500" cy="251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1423"/>
              </p:ext>
            </p:extLst>
          </p:nvPr>
        </p:nvGraphicFramePr>
        <p:xfrm>
          <a:off x="4256088" y="1195388"/>
          <a:ext cx="50101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23" name="Munkalap" r:id="rId5" imgW="6103668" imgH="3223362" progId="Excel.Sheet.8">
                  <p:embed/>
                </p:oleObj>
              </mc:Choice>
              <mc:Fallback>
                <p:oleObj name="Munkalap" r:id="rId5" imgW="6103668" imgH="3223362" progId="Excel.Sheet.8">
                  <p:embed/>
                  <p:pic>
                    <p:nvPicPr>
                      <p:cNvPr id="1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195388"/>
                        <a:ext cx="5010150" cy="2647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42376"/>
              </p:ext>
            </p:extLst>
          </p:nvPr>
        </p:nvGraphicFramePr>
        <p:xfrm>
          <a:off x="4430713" y="3281363"/>
          <a:ext cx="46259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24" name="Munkalap" r:id="rId7" imgW="4290050" imgH="2377372" progId="Excel.Sheet.8">
                  <p:embed/>
                </p:oleObj>
              </mc:Choice>
              <mc:Fallback>
                <p:oleObj name="Munkalap" r:id="rId7" imgW="4290050" imgH="2377372" progId="Excel.Sheet.8">
                  <p:embed/>
                  <p:pic>
                    <p:nvPicPr>
                      <p:cNvPr id="1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3281363"/>
                        <a:ext cx="4625975" cy="256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54411"/>
              </p:ext>
            </p:extLst>
          </p:nvPr>
        </p:nvGraphicFramePr>
        <p:xfrm>
          <a:off x="295275" y="3340100"/>
          <a:ext cx="5014913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25" name="Munkalap" r:id="rId9" imgW="4267353" imgH="2156585" progId="Excel.Sheet.8">
                  <p:embed/>
                </p:oleObj>
              </mc:Choice>
              <mc:Fallback>
                <p:oleObj name="Munkalap" r:id="rId9" imgW="4267353" imgH="2156585" progId="Excel.Sheet.8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3340100"/>
                        <a:ext cx="5014913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46846" y="1916113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 K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5251" y="4090464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 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74737" y="288045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97645"/>
              </p:ext>
            </p:extLst>
          </p:nvPr>
        </p:nvGraphicFramePr>
        <p:xfrm>
          <a:off x="4838556" y="1201738"/>
          <a:ext cx="419735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Munkalap" r:id="rId3" imgW="4297718" imgH="4107123" progId="Excel.Sheet.8">
                  <p:embed/>
                </p:oleObj>
              </mc:Choice>
              <mc:Fallback>
                <p:oleObj name="Munkalap" r:id="rId3" imgW="4297718" imgH="4107123" progId="Excel.Sheet.8">
                  <p:embed/>
                  <p:pic>
                    <p:nvPicPr>
                      <p:cNvPr id="1331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556" y="1201738"/>
                        <a:ext cx="4197350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57179"/>
              </p:ext>
            </p:extLst>
          </p:nvPr>
        </p:nvGraphicFramePr>
        <p:xfrm>
          <a:off x="457200" y="1371600"/>
          <a:ext cx="4275138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Munkalap" r:id="rId5" imgW="4274715" imgH="3832905" progId="Excel.Sheet.8">
                  <p:embed/>
                </p:oleObj>
              </mc:Choice>
              <mc:Fallback>
                <p:oleObj name="Munkalap" r:id="rId5" imgW="4274715" imgH="3832905" progId="Excel.Sheet.8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4275138" cy="384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085" y="2836432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 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89792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4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88458"/>
              </p:ext>
            </p:extLst>
          </p:nvPr>
        </p:nvGraphicFramePr>
        <p:xfrm>
          <a:off x="336550" y="1308100"/>
          <a:ext cx="42640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Munkalap" r:id="rId3" imgW="4274715" imgH="2499280" progId="Excel.Sheet.8">
                  <p:embed/>
                </p:oleObj>
              </mc:Choice>
              <mc:Fallback>
                <p:oleObj name="Munkalap" r:id="rId3" imgW="4274715" imgH="2499280" progId="Excel.Sheet.8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308100"/>
                        <a:ext cx="4264025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4172"/>
              </p:ext>
            </p:extLst>
          </p:nvPr>
        </p:nvGraphicFramePr>
        <p:xfrm>
          <a:off x="4178572" y="1370011"/>
          <a:ext cx="4965428" cy="23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Munkalap" r:id="rId5" imgW="4290050" imgH="2027000" progId="Excel.Sheet.8">
                  <p:embed/>
                </p:oleObj>
              </mc:Choice>
              <mc:Fallback>
                <p:oleObj name="Munkalap" r:id="rId5" imgW="4290050" imgH="2027000" progId="Excel.Sheet.8">
                  <p:embed/>
                  <p:pic>
                    <p:nvPicPr>
                      <p:cNvPr id="1433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572" y="1370011"/>
                        <a:ext cx="4965428" cy="2345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00738"/>
              </p:ext>
            </p:extLst>
          </p:nvPr>
        </p:nvGraphicFramePr>
        <p:xfrm>
          <a:off x="4665433" y="3311524"/>
          <a:ext cx="4231206" cy="233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Munkalap" r:id="rId7" imgW="4267353" imgH="2354648" progId="Excel.Sheet.8">
                  <p:embed/>
                </p:oleObj>
              </mc:Choice>
              <mc:Fallback>
                <p:oleObj name="Munkalap" r:id="rId7" imgW="4267353" imgH="2354648" progId="Excel.Sheet.8">
                  <p:embed/>
                  <p:pic>
                    <p:nvPicPr>
                      <p:cNvPr id="1434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433" y="3311524"/>
                        <a:ext cx="4231206" cy="23359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779164"/>
              </p:ext>
            </p:extLst>
          </p:nvPr>
        </p:nvGraphicFramePr>
        <p:xfrm>
          <a:off x="0" y="3311525"/>
          <a:ext cx="499745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1" name="Munkalap" r:id="rId9" imgW="4267353" imgH="2156585" progId="Excel.Sheet.8">
                  <p:embed/>
                </p:oleObj>
              </mc:Choice>
              <mc:Fallback>
                <p:oleObj name="Munkalap" r:id="rId9" imgW="4267353" imgH="2156585" progId="Excel.Sheet.8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11525"/>
                        <a:ext cx="4997450" cy="245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085" y="2276475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Földrajz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5073" y="4149725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Földrajz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4724" y="442912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79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734208"/>
              </p:ext>
            </p:extLst>
          </p:nvPr>
        </p:nvGraphicFramePr>
        <p:xfrm>
          <a:off x="66675" y="1087438"/>
          <a:ext cx="47926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2" name="Munkalap" r:id="rId3" imgW="4267353" imgH="2491604" progId="Excel.Sheet.8">
                  <p:embed/>
                </p:oleObj>
              </mc:Choice>
              <mc:Fallback>
                <p:oleObj name="Munkalap" r:id="rId3" imgW="4267353" imgH="2491604" progId="Excel.Sheet.8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1087438"/>
                        <a:ext cx="4792663" cy="2806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98995"/>
              </p:ext>
            </p:extLst>
          </p:nvPr>
        </p:nvGraphicFramePr>
        <p:xfrm>
          <a:off x="4081463" y="1092056"/>
          <a:ext cx="5381625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3" name="Munkalap" r:id="rId5" imgW="4290050" imgH="2171632" progId="Excel.Sheet.8">
                  <p:embed/>
                </p:oleObj>
              </mc:Choice>
              <mc:Fallback>
                <p:oleObj name="Munkalap" r:id="rId5" imgW="4290050" imgH="2171632" progId="Excel.Sheet.8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1092056"/>
                        <a:ext cx="5381625" cy="2728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77447"/>
              </p:ext>
            </p:extLst>
          </p:nvPr>
        </p:nvGraphicFramePr>
        <p:xfrm>
          <a:off x="4510087" y="2888962"/>
          <a:ext cx="4633913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Munkalap" r:id="rId7" imgW="4267353" imgH="2506957" progId="Excel.Sheet.8">
                  <p:embed/>
                </p:oleObj>
              </mc:Choice>
              <mc:Fallback>
                <p:oleObj name="Munkalap" r:id="rId7" imgW="4267353" imgH="2506957" progId="Excel.Sheet.8">
                  <p:embed/>
                  <p:pic>
                    <p:nvPicPr>
                      <p:cNvPr id="1536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2888962"/>
                        <a:ext cx="4633913" cy="2722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15700"/>
              </p:ext>
            </p:extLst>
          </p:nvPr>
        </p:nvGraphicFramePr>
        <p:xfrm>
          <a:off x="23813" y="2921000"/>
          <a:ext cx="4984750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Munkalap" r:id="rId9" imgW="4290050" imgH="2354648" progId="Excel.Sheet.8">
                  <p:embed/>
                </p:oleObj>
              </mc:Choice>
              <mc:Fallback>
                <p:oleObj name="Munkalap" r:id="rId9" imgW="4290050" imgH="2354648" progId="Excel.Sheet.8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2921000"/>
                        <a:ext cx="4984750" cy="2738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277" y="1886082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3999" y="3720895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Gyakorlati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74737" y="37306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6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28692"/>
              </p:ext>
            </p:extLst>
          </p:nvPr>
        </p:nvGraphicFramePr>
        <p:xfrm>
          <a:off x="205581" y="1295400"/>
          <a:ext cx="455295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6" name="Munkalap" r:id="rId3" imgW="4290050" imgH="2545035" progId="Excel.Sheet.8">
                  <p:embed/>
                </p:oleObj>
              </mc:Choice>
              <mc:Fallback>
                <p:oleObj name="Munkalap" r:id="rId3" imgW="4290050" imgH="2545035" progId="Excel.Sheet.8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" y="1295400"/>
                        <a:ext cx="4552950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401658"/>
              </p:ext>
            </p:extLst>
          </p:nvPr>
        </p:nvGraphicFramePr>
        <p:xfrm>
          <a:off x="4039394" y="1229519"/>
          <a:ext cx="53467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Munkalap" r:id="rId5" imgW="4290050" imgH="2171632" progId="Excel.Sheet.8">
                  <p:embed/>
                </p:oleObj>
              </mc:Choice>
              <mc:Fallback>
                <p:oleObj name="Munkalap" r:id="rId5" imgW="4290050" imgH="2171632" progId="Excel.Sheet.8">
                  <p:embed/>
                  <p:pic>
                    <p:nvPicPr>
                      <p:cNvPr id="1638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394" y="1229519"/>
                        <a:ext cx="5346700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9802"/>
              </p:ext>
            </p:extLst>
          </p:nvPr>
        </p:nvGraphicFramePr>
        <p:xfrm>
          <a:off x="4375885" y="3288003"/>
          <a:ext cx="4673718" cy="261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8" name="Munkalap" r:id="rId7" imgW="4282382" imgH="2400402" progId="Excel.Sheet.8">
                  <p:embed/>
                </p:oleObj>
              </mc:Choice>
              <mc:Fallback>
                <p:oleObj name="Munkalap" r:id="rId7" imgW="4282382" imgH="2400402" progId="Excel.Sheet.8">
                  <p:embed/>
                  <p:pic>
                    <p:nvPicPr>
                      <p:cNvPr id="1638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885" y="3288003"/>
                        <a:ext cx="4673718" cy="2619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76003"/>
              </p:ext>
            </p:extLst>
          </p:nvPr>
        </p:nvGraphicFramePr>
        <p:xfrm>
          <a:off x="-186430" y="3237600"/>
          <a:ext cx="5364762" cy="271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9" name="Munkalap" r:id="rId9" imgW="4282382" imgH="2179309" progId="Excel.Sheet.8">
                  <p:embed/>
                </p:oleObj>
              </mc:Choice>
              <mc:Fallback>
                <p:oleObj name="Munkalap" r:id="rId9" imgW="4282382" imgH="2179309" progId="Excel.Sheet.8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6430" y="3237600"/>
                        <a:ext cx="5364762" cy="27198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8325" y="2216187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5217" y="4139677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81330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19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11534"/>
              </p:ext>
            </p:extLst>
          </p:nvPr>
        </p:nvGraphicFramePr>
        <p:xfrm>
          <a:off x="393700" y="1181100"/>
          <a:ext cx="4449763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Munkalap" r:id="rId3" imgW="4274715" imgH="2346971" progId="Excel.Sheet.8">
                  <p:embed/>
                </p:oleObj>
              </mc:Choice>
              <mc:Fallback>
                <p:oleObj name="Munkalap" r:id="rId3" imgW="4274715" imgH="2346971" progId="Excel.Sheet.8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81100"/>
                        <a:ext cx="4449763" cy="24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25292"/>
              </p:ext>
            </p:extLst>
          </p:nvPr>
        </p:nvGraphicFramePr>
        <p:xfrm>
          <a:off x="4095783" y="1168255"/>
          <a:ext cx="5239806" cy="247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Munkalap" r:id="rId5" imgW="4282382" imgH="2027000" progId="Excel.Sheet.8">
                  <p:embed/>
                </p:oleObj>
              </mc:Choice>
              <mc:Fallback>
                <p:oleObj name="Munkalap" r:id="rId5" imgW="4282382" imgH="2027000" progId="Excel.Sheet.8">
                  <p:embed/>
                  <p:pic>
                    <p:nvPicPr>
                      <p:cNvPr id="1741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83" y="1168255"/>
                        <a:ext cx="5239806" cy="24799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50837"/>
              </p:ext>
            </p:extLst>
          </p:nvPr>
        </p:nvGraphicFramePr>
        <p:xfrm>
          <a:off x="4717256" y="2934586"/>
          <a:ext cx="4246563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2" name="Munkalap" r:id="rId7" imgW="4267353" imgH="2522311" progId="Excel.Sheet.8">
                  <p:embed/>
                </p:oleObj>
              </mc:Choice>
              <mc:Fallback>
                <p:oleObj name="Munkalap" r:id="rId7" imgW="4267353" imgH="2522311" progId="Excel.Sheet.8">
                  <p:embed/>
                  <p:pic>
                    <p:nvPicPr>
                      <p:cNvPr id="1741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256" y="2934586"/>
                        <a:ext cx="4246563" cy="2508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607"/>
              </p:ext>
            </p:extLst>
          </p:nvPr>
        </p:nvGraphicFramePr>
        <p:xfrm>
          <a:off x="514350" y="3034598"/>
          <a:ext cx="432911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3" name="Munkalap" r:id="rId9" imgW="4282382" imgH="2476557" progId="Excel.Sheet.8">
                  <p:embed/>
                </p:oleObj>
              </mc:Choice>
              <mc:Fallback>
                <p:oleObj name="Munkalap" r:id="rId9" imgW="4282382" imgH="2476557" progId="Excel.Sheet.8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034598"/>
                        <a:ext cx="4329113" cy="2408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229" y="2186043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5217" y="4089437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62303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május-júniusában érettségi vizsgát tett </a:t>
            </a:r>
          </a:p>
          <a:p>
            <a:pPr marL="342900" indent="-342900" algn="ctr"/>
            <a:r>
              <a:rPr lang="hu-HU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116.939 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114.360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110.625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106.907  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109.275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endParaRPr lang="hu-H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3933056"/>
            <a:ext cx="8496944" cy="18717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76.111  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71.419 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69.257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67.015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67.919</a:t>
            </a:r>
            <a:r>
              <a:rPr lang="hu-H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endParaRPr lang="hu-H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Tanúsítványt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17.119 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17.630 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17.752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16.594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16.951 fő – </a:t>
            </a:r>
            <a:r>
              <a: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19.029  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19.983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20.135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18.614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18.867 vizsgáról</a:t>
            </a:r>
          </a:p>
          <a:p>
            <a:pPr marL="342900" indent="-342900" algn="ctr">
              <a:spcBef>
                <a:spcPct val="20000"/>
              </a:spcBef>
            </a:pP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76421" y="1925710"/>
            <a:ext cx="8497192" cy="180181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összes értékelt tantárgyi vizsga: </a:t>
            </a:r>
          </a:p>
          <a:p>
            <a:pPr marL="342900" indent="-342900" algn="ctr"/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481.668 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459.183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439.365 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417.841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421.448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hu-H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középszintű tantárgyi </a:t>
            </a:r>
            <a:r>
              <a:rPr lang="hu-H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377.736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373.289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359.372  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344.206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347.163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emelt szintű tantárgyi </a:t>
            </a:r>
            <a:r>
              <a:rPr lang="hu-H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41.124 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42.367  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42.936 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40.832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40.775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korábbi vizsgaeredmények </a:t>
            </a:r>
            <a:r>
              <a:rPr lang="hu-H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beszámítása: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62.808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43.527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37.057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32.803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33.510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38541"/>
              </p:ext>
            </p:extLst>
          </p:nvPr>
        </p:nvGraphicFramePr>
        <p:xfrm>
          <a:off x="238125" y="1235075"/>
          <a:ext cx="47688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Munkalap" r:id="rId3" imgW="4290050" imgH="2369695" progId="Excel.Sheet.8">
                  <p:embed/>
                </p:oleObj>
              </mc:Choice>
              <mc:Fallback>
                <p:oleObj name="Munkalap" r:id="rId3" imgW="4290050" imgH="2369695" progId="Excel.Sheet.8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235075"/>
                        <a:ext cx="476885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52795"/>
              </p:ext>
            </p:extLst>
          </p:nvPr>
        </p:nvGraphicFramePr>
        <p:xfrm>
          <a:off x="4221740" y="1331118"/>
          <a:ext cx="5084762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Munkalap" r:id="rId5" imgW="4282382" imgH="2027000" progId="Excel.Sheet.8">
                  <p:embed/>
                </p:oleObj>
              </mc:Choice>
              <mc:Fallback>
                <p:oleObj name="Munkalap" r:id="rId5" imgW="4282382" imgH="2027000" progId="Excel.Sheet.8">
                  <p:embed/>
                  <p:pic>
                    <p:nvPicPr>
                      <p:cNvPr id="1843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740" y="1331118"/>
                        <a:ext cx="5084762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89151"/>
              </p:ext>
            </p:extLst>
          </p:nvPr>
        </p:nvGraphicFramePr>
        <p:xfrm>
          <a:off x="5068590" y="3238065"/>
          <a:ext cx="3444769" cy="244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Munkalap" r:id="rId7" imgW="3438659" imgH="2762341" progId="Excel.Sheet.8">
                  <p:embed/>
                </p:oleObj>
              </mc:Choice>
              <mc:Fallback>
                <p:oleObj name="Munkalap" r:id="rId7" imgW="3438659" imgH="2762341" progId="Excel.Sheet.8">
                  <p:embed/>
                  <p:pic>
                    <p:nvPicPr>
                      <p:cNvPr id="1843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590" y="3238065"/>
                        <a:ext cx="3444769" cy="24422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83927"/>
              </p:ext>
            </p:extLst>
          </p:nvPr>
        </p:nvGraphicFramePr>
        <p:xfrm>
          <a:off x="423864" y="3184526"/>
          <a:ext cx="4389489" cy="254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Munkalap" r:id="rId9" imgW="4282382" imgH="2560388" progId="Excel.Sheet.8">
                  <p:embed/>
                </p:oleObj>
              </mc:Choice>
              <mc:Fallback>
                <p:oleObj name="Munkalap" r:id="rId9" imgW="4282382" imgH="2560388" progId="Excel.Sheet.8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4" y="3184526"/>
                        <a:ext cx="4389489" cy="2544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6510" y="227537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510" y="4292600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88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60776"/>
              </p:ext>
            </p:extLst>
          </p:nvPr>
        </p:nvGraphicFramePr>
        <p:xfrm>
          <a:off x="-203345" y="647298"/>
          <a:ext cx="4267200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0" name="Munkalap" r:id="rId3" imgW="4274715" imgH="2331618" progId="Excel.Sheet.8">
                  <p:embed/>
                </p:oleObj>
              </mc:Choice>
              <mc:Fallback>
                <p:oleObj name="Munkalap" r:id="rId3" imgW="4274715" imgH="2331618" progId="Excel.Sheet.8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3345" y="647298"/>
                        <a:ext cx="4267200" cy="232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94368"/>
              </p:ext>
            </p:extLst>
          </p:nvPr>
        </p:nvGraphicFramePr>
        <p:xfrm>
          <a:off x="5295900" y="717365"/>
          <a:ext cx="3726180" cy="223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1" name="Munkalap" r:id="rId5" imgW="4267353" imgH="2560388" progId="Excel.Sheet.8">
                  <p:embed/>
                </p:oleObj>
              </mc:Choice>
              <mc:Fallback>
                <p:oleObj name="Munkalap" r:id="rId5" imgW="4267353" imgH="2560388" progId="Excel.Sheet.8">
                  <p:embed/>
                  <p:pic>
                    <p:nvPicPr>
                      <p:cNvPr id="1945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717365"/>
                        <a:ext cx="3726180" cy="22353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435042"/>
              </p:ext>
            </p:extLst>
          </p:nvPr>
        </p:nvGraphicFramePr>
        <p:xfrm>
          <a:off x="182563" y="3859213"/>
          <a:ext cx="367982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2" name="Munkalap" r:id="rId7" imgW="4274715" imgH="2537358" progId="Excel.Sheet.8">
                  <p:embed/>
                </p:oleObj>
              </mc:Choice>
              <mc:Fallback>
                <p:oleObj name="Munkalap" r:id="rId7" imgW="4274715" imgH="2537358" progId="Excel.Sheet.8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859213"/>
                        <a:ext cx="3679825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24461"/>
              </p:ext>
            </p:extLst>
          </p:nvPr>
        </p:nvGraphicFramePr>
        <p:xfrm>
          <a:off x="5429250" y="3922679"/>
          <a:ext cx="3653790" cy="212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3" name="Munkalap" r:id="rId9" imgW="4252018" imgH="2468880" progId="Excel.Sheet.8">
                  <p:embed/>
                </p:oleObj>
              </mc:Choice>
              <mc:Fallback>
                <p:oleObj name="Munkalap" r:id="rId9" imgW="4252018" imgH="2468880" progId="Excel.Sheet.8">
                  <p:embed/>
                  <p:pic>
                    <p:nvPicPr>
                      <p:cNvPr id="19461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922679"/>
                        <a:ext cx="3653790" cy="21209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25271"/>
              </p:ext>
            </p:extLst>
          </p:nvPr>
        </p:nvGraphicFramePr>
        <p:xfrm>
          <a:off x="2398857" y="2177257"/>
          <a:ext cx="4268788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4" name="Munkalap" r:id="rId11" imgW="4274715" imgH="2331618" progId="Excel.Sheet.8">
                  <p:embed/>
                </p:oleObj>
              </mc:Choice>
              <mc:Fallback>
                <p:oleObj name="Munkalap" r:id="rId11" imgW="4274715" imgH="2331618" progId="Excel.Sheet.8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857" y="2177257"/>
                        <a:ext cx="4268788" cy="232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340" y="1125538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Olvasott szöveg értése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Nyelvhelyesség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Íráskészség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00788" y="4296827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Beszédkészség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26077" y="4296828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Hallott szöveg értése</a:t>
            </a:r>
          </a:p>
        </p:txBody>
      </p:sp>
    </p:spTree>
    <p:extLst>
      <p:ext uri="{BB962C8B-B14F-4D97-AF65-F5344CB8AC3E}">
        <p14:creationId xmlns:p14="http://schemas.microsoft.com/office/powerpoint/2010/main" val="1948929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16796"/>
              </p:ext>
            </p:extLst>
          </p:nvPr>
        </p:nvGraphicFramePr>
        <p:xfrm>
          <a:off x="63499" y="596900"/>
          <a:ext cx="4345291" cy="236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9" name="Munkalap" r:id="rId3" imgW="4274715" imgH="2331618" progId="Excel.Sheet.8">
                  <p:embed/>
                </p:oleObj>
              </mc:Choice>
              <mc:Fallback>
                <p:oleObj name="Munkalap" r:id="rId3" imgW="4274715" imgH="2331618" progId="Excel.Sheet.8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9" y="596900"/>
                        <a:ext cx="4345291" cy="2368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23416"/>
              </p:ext>
            </p:extLst>
          </p:nvPr>
        </p:nvGraphicFramePr>
        <p:xfrm>
          <a:off x="4643437" y="629082"/>
          <a:ext cx="4249738" cy="237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0" name="Munkalap" r:id="rId5" imgW="4297718" imgH="2400402" progId="Excel.Sheet.8">
                  <p:embed/>
                </p:oleObj>
              </mc:Choice>
              <mc:Fallback>
                <p:oleObj name="Munkalap" r:id="rId5" imgW="4297718" imgH="2400402" progId="Excel.Sheet.8">
                  <p:embed/>
                  <p:pic>
                    <p:nvPicPr>
                      <p:cNvPr id="204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7" y="629082"/>
                        <a:ext cx="4249738" cy="23731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240209"/>
              </p:ext>
            </p:extLst>
          </p:nvPr>
        </p:nvGraphicFramePr>
        <p:xfrm>
          <a:off x="0" y="3808413"/>
          <a:ext cx="445135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1" name="Munkalap" r:id="rId7" imgW="4274715" imgH="2324248" progId="Excel.Sheet.8">
                  <p:embed/>
                </p:oleObj>
              </mc:Choice>
              <mc:Fallback>
                <p:oleObj name="Munkalap" r:id="rId7" imgW="4274715" imgH="2324248" progId="Excel.Sheet.8">
                  <p:embed/>
                  <p:pic>
                    <p:nvPicPr>
                      <p:cNvPr id="2048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08413"/>
                        <a:ext cx="4451350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8813"/>
              </p:ext>
            </p:extLst>
          </p:nvPr>
        </p:nvGraphicFramePr>
        <p:xfrm>
          <a:off x="5259129" y="3746934"/>
          <a:ext cx="3568958" cy="23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2" name="Munkalap" r:id="rId9" imgW="4274715" imgH="2872683" progId="Excel.Sheet.8">
                  <p:embed/>
                </p:oleObj>
              </mc:Choice>
              <mc:Fallback>
                <p:oleObj name="Munkalap" r:id="rId9" imgW="4274715" imgH="2872683" progId="Excel.Sheet.8">
                  <p:embed/>
                  <p:pic>
                    <p:nvPicPr>
                      <p:cNvPr id="20485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129" y="3746934"/>
                        <a:ext cx="3568958" cy="23962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54114"/>
              </p:ext>
            </p:extLst>
          </p:nvPr>
        </p:nvGraphicFramePr>
        <p:xfrm>
          <a:off x="2375694" y="2127682"/>
          <a:ext cx="4268788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3" name="Munkalap" r:id="rId11" imgW="4274715" imgH="2499280" progId="Excel.Sheet.8">
                  <p:embed/>
                </p:oleObj>
              </mc:Choice>
              <mc:Fallback>
                <p:oleObj name="Munkalap" r:id="rId11" imgW="4274715" imgH="2499280" progId="Excel.Sheet.8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694" y="2127682"/>
                        <a:ext cx="4268788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Olvasott szöveg értése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Nyelvhelyesség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Íráskészség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95962" y="421957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Beszédkészség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8743" y="42195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Hallott szöveg értése</a:t>
            </a:r>
          </a:p>
        </p:txBody>
      </p:sp>
    </p:spTree>
    <p:extLst>
      <p:ext uri="{BB962C8B-B14F-4D97-AF65-F5344CB8AC3E}">
        <p14:creationId xmlns:p14="http://schemas.microsoft.com/office/powerpoint/2010/main" val="11169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268761"/>
            <a:ext cx="8424936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 dirty="0">
                <a:cs typeface="Arial" panose="020B0604020202020204" pitchFamily="34" charset="0"/>
              </a:rPr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80429"/>
              </p:ext>
            </p:extLst>
          </p:nvPr>
        </p:nvGraphicFramePr>
        <p:xfrm>
          <a:off x="539748" y="2205386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4371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4733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4899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4860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6895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8952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9295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8112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10414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8520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8232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7397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35819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34412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32694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32944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34741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3979964"/>
              </p:ext>
            </p:extLst>
          </p:nvPr>
        </p:nvGraphicFramePr>
        <p:xfrm>
          <a:off x="5868340" y="1196752"/>
          <a:ext cx="327565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1042193"/>
              </p:ext>
            </p:extLst>
          </p:nvPr>
        </p:nvGraphicFramePr>
        <p:xfrm>
          <a:off x="5796137" y="1988840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39552" y="522920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anose="020B0604020202020204" pitchFamily="34" charset="0"/>
                <a:cs typeface="Arial" pitchFamily="34" charset="0"/>
              </a:rPr>
              <a:t>Az érettségi vizsgaszabályzatnak az előrehozott érettségi vizsgákra vonatkozó  szabályozása 2014. január elsejével megváltozott.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14951"/>
              </p:ext>
            </p:extLst>
          </p:nvPr>
        </p:nvGraphicFramePr>
        <p:xfrm>
          <a:off x="6163220" y="1580452"/>
          <a:ext cx="3443785" cy="398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23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2208" y="75918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7871" y="677058"/>
            <a:ext cx="7993062" cy="403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chemeClr val="bg1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98862"/>
              </p:ext>
            </p:extLst>
          </p:nvPr>
        </p:nvGraphicFramePr>
        <p:xfrm>
          <a:off x="4764505" y="1200389"/>
          <a:ext cx="4016852" cy="3312000"/>
        </p:xfrm>
        <a:graphic>
          <a:graphicData uri="http://schemas.openxmlformats.org/drawingml/2006/table">
            <a:tbl>
              <a:tblPr/>
              <a:tblGrid>
                <a:gridCol w="255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2214 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hu-H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orosz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testnevelés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5076"/>
              </p:ext>
            </p:extLst>
          </p:nvPr>
        </p:nvGraphicFramePr>
        <p:xfrm>
          <a:off x="372979" y="1200389"/>
          <a:ext cx="4032747" cy="4536000"/>
        </p:xfrm>
        <a:graphic>
          <a:graphicData uri="http://schemas.openxmlformats.org/drawingml/2006/table">
            <a:tbl>
              <a:tblPr/>
              <a:tblGrid>
                <a:gridCol w="280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32527 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 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4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13395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3296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történelem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2323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1266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földrajz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biológia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testnevelés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francia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olasz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…..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045822" y="333375"/>
            <a:ext cx="707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Az írásbeli feladatlapok eljuttatása a középiskolákba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292725" y="2133600"/>
            <a:ext cx="30241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smtClean="0">
                <a:latin typeface="Arial" panose="020B0604020202020204" pitchFamily="34" charset="0"/>
                <a:cs typeface="Arial" panose="020B0604020202020204" pitchFamily="34" charset="0"/>
              </a:rPr>
              <a:t>Járási hivatalok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1773238"/>
            <a:ext cx="3240088" cy="3762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Zárt technológiájú szállítás</a:t>
            </a:r>
          </a:p>
        </p:txBody>
      </p:sp>
      <p:sp>
        <p:nvSpPr>
          <p:cNvPr id="28678" name="Arc 10"/>
          <p:cNvSpPr>
            <a:spLocks/>
          </p:cNvSpPr>
          <p:nvPr/>
        </p:nvSpPr>
        <p:spPr bwMode="auto">
          <a:xfrm>
            <a:off x="3851275" y="1916113"/>
            <a:ext cx="13684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735263" cy="4667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KÖZÉPISKOLÁK</a:t>
            </a:r>
          </a:p>
        </p:txBody>
      </p:sp>
      <p:sp>
        <p:nvSpPr>
          <p:cNvPr id="28680" name="Arc 13"/>
          <p:cNvSpPr>
            <a:spLocks/>
          </p:cNvSpPr>
          <p:nvPr/>
        </p:nvSpPr>
        <p:spPr bwMode="auto">
          <a:xfrm flipH="1" flipV="1">
            <a:off x="5364163" y="2997200"/>
            <a:ext cx="503237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67175" y="38608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V="1">
            <a:off x="1042988" y="2133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6227763" y="2997200"/>
            <a:ext cx="720725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7019925" y="36449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 tételátvétel</a:t>
            </a:r>
          </a:p>
        </p:txBody>
      </p:sp>
      <p:sp>
        <p:nvSpPr>
          <p:cNvPr id="28685" name="Arc 19"/>
          <p:cNvSpPr>
            <a:spLocks/>
          </p:cNvSpPr>
          <p:nvPr/>
        </p:nvSpPr>
        <p:spPr bwMode="auto">
          <a:xfrm rot="13400142" flipH="1">
            <a:off x="3165475" y="1647825"/>
            <a:ext cx="1733550" cy="1833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2843213" y="31416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Módosítás, pótlás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1979613" y="44370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292725" y="5084763"/>
            <a:ext cx="3455988" cy="7889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Őrzés (csak 1 napi adag)</a:t>
            </a: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Bontás bizottság előtt</a:t>
            </a:r>
          </a:p>
        </p:txBody>
      </p:sp>
      <p:sp>
        <p:nvSpPr>
          <p:cNvPr id="28689" name="AutoShape 24"/>
          <p:cNvSpPr>
            <a:spLocks noChangeArrowheads="1"/>
          </p:cNvSpPr>
          <p:nvPr/>
        </p:nvSpPr>
        <p:spPr bwMode="auto">
          <a:xfrm flipH="1">
            <a:off x="611188" y="5157788"/>
            <a:ext cx="1439862" cy="647700"/>
          </a:xfrm>
          <a:prstGeom prst="curvedUp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0" name="AutoShape 25"/>
          <p:cNvSpPr>
            <a:spLocks noChangeArrowheads="1"/>
          </p:cNvSpPr>
          <p:nvPr/>
        </p:nvSpPr>
        <p:spPr bwMode="auto">
          <a:xfrm>
            <a:off x="684213" y="4292600"/>
            <a:ext cx="1439862" cy="647700"/>
          </a:xfrm>
          <a:prstGeom prst="curvedDown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180022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öt legnépesebb vizsgatárgy esetében</a:t>
            </a:r>
          </a:p>
        </p:txBody>
      </p:sp>
      <p:pic>
        <p:nvPicPr>
          <p:cNvPr id="2869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24479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8162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449094" y="307388"/>
            <a:ext cx="626427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Érettségi adminisztráció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5175" y="828675"/>
            <a:ext cx="7991475" cy="5059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érettségi szoftver fejlesztése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Az érettségi szoftver jelentős mértékű átalakítására nem volt szükség. 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tipikus hiba az adminisztráció során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Korábbi vizsgaeredmények rögzítésének elmaradása, vagy nem megfelelő rögzítése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nyelvvizsga egyenértékűség záradékok nem megfelelő rögzítése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SNI mentességgel megszerzett eredmények nem megfelelő adminisztrációja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iskolai módosítási kérelmek száma 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1713 kérelem, 2194 vizsgázóra vonatkozóan (609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989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2015-ben: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1643 kérelem, 2257 vizsgázóra vonatkozóan (637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1106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2016-ban: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1814 kérelem, 1906 vizsgázóra vonatkozóan (685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2080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1851 kérelem, 3170 vizsgázóra vonatkozóan (476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1032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2018-ban: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1820 kérelem, 2726 vizsgázóra vonatkozóan (497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1105</a:t>
            </a:r>
            <a:r>
              <a:rPr lang="hu-H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kérelem</a:t>
            </a: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58738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91" y="441928"/>
            <a:ext cx="8785225" cy="5909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Az emelt szintű írásbeli dolgozatok javításával kapcsolatban tett tanulói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észrevételek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száma néhány vizsgatárgy esetében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2014. –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94534"/>
              </p:ext>
            </p:extLst>
          </p:nvPr>
        </p:nvGraphicFramePr>
        <p:xfrm>
          <a:off x="420591" y="1039840"/>
          <a:ext cx="8375844" cy="4747306"/>
        </p:xfrm>
        <a:graphic>
          <a:graphicData uri="http://schemas.openxmlformats.org/drawingml/2006/table">
            <a:tbl>
              <a:tblPr/>
              <a:tblGrid>
                <a:gridCol w="192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8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24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74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1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664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Vizsgatárgy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Történelem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771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812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893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859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6348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6384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6341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5655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5889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12,15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12,72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9,23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15,79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14,59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Angol nyelv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465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370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9825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9768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10178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10241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10562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4,73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4,84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3,64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4,64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5,61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6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Biológia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676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697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594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5425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5559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5429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5144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5063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12,46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10,83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11,13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13,55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11,73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Matematika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483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3889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3685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3766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3514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3339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9,44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12,83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12,61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13,48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Német nyelv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2529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2450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2312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2222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2123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3,55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4,46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4,29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Magyar nyelv és irodalom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1854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1904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1864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1705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1661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8,31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12,29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9,09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7,47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Informatika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1806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1920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2048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1884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2158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6,98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8,01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8,33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9,18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Kémia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357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3717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3694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3268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10,08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9,94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11,84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Fizika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1420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1356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1246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1190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7,68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7,45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7,87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8,14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9,58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Összesen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3103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3413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3239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3665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40233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40472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40862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38972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38937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8,40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8,43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7,93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smtClean="0">
                          <a:solidFill>
                            <a:schemeClr val="tx1"/>
                          </a:solidFill>
                          <a:latin typeface="Arial"/>
                        </a:rPr>
                        <a:t>9,41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ó.potx" id="{C8D4DD39-FC0C-45AF-B26F-0698854920F6}" vid="{078A9908-FF25-47B9-A2B2-B4C483ACC1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83CBC96-86A7-49CB-AA0F-97BFADD1F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89D2D-0897-42DB-9D07-197F898FA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E905C-2259-4694-B5AF-8664F2F6074A}">
  <ds:schemaRefs>
    <ds:schemaRef ds:uri="8a866707-41e7-4207-aa93-2b91421055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D46D194-DBDE-4571-A2D8-14F2D422214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gyorsadatok_2017_maj_jun_uj sablon</Template>
  <TotalTime>4415</TotalTime>
  <Words>2564</Words>
  <Application>Microsoft Office PowerPoint</Application>
  <PresentationFormat>Diavetítés a képernyőre (4:3 oldalarány)</PresentationFormat>
  <Paragraphs>1305</Paragraphs>
  <Slides>42</Slides>
  <Notes>15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Times New Roman CE</vt:lpstr>
      <vt:lpstr>Office-téma</vt:lpstr>
      <vt:lpstr>Munkalap</vt:lpstr>
      <vt:lpstr>Diagram</vt:lpstr>
      <vt:lpstr>ÉRETTSÉGI  2018. MÁJUS-JÚNIUS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Az érettségi osztályzatok vizsgatárgyankénti átlagai – szakmai vizsgatárgyak (középszint)</vt:lpstr>
      <vt:lpstr>Az érettségi osztályzatok vizsgatárgyankénti átlagai – szakmai vizsgatárgyak (középszint)</vt:lpstr>
      <vt:lpstr>Az érettségi osztályzatok vizsgatárgyankénti átlagai – szakmai vizsgatárgyak (középszint)</vt:lpstr>
      <vt:lpstr>Az érettségi osztályzatok vizsgatárgyankénti átlagai – szakmai vizsgatárgyak (emelt szint)</vt:lpstr>
      <vt:lpstr>Az érettségi osztályzatok vizsgatárgyankénti átlagai – szakmai vizsgatárgyak (emelt szint)</vt:lpstr>
      <vt:lpstr>A korábbi vizsgarendszer és a középszintű vizsgák osztályzatainak összehasonlítása  korábbi vizsgarendszer  2014. – 2015. – 2016. – 2017. – 2018.</vt:lpstr>
      <vt:lpstr>PowerPoint-bemutató</vt:lpstr>
      <vt:lpstr>PowerPoint-bemutató</vt:lpstr>
      <vt:lpstr>PowerPoint-bemutató</vt:lpstr>
      <vt:lpstr>PowerPoint-bemutató</vt:lpstr>
      <vt:lpstr>PowerPoint-bemutató</vt:lpstr>
      <vt:lpstr>* Korábbi vizsgaidőszakokban „szakközépiskola” ** Két éves érettségire felkészítő képzés *** 1 fő vizsgázott  </vt:lpstr>
      <vt:lpstr>Az egyes vizsgázói rétegek átlageredményeinek összehasonlítása  %-ban, emelt szinten 2016. – 2017. – 2018.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okev.hu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Vaszil Orsolya</dc:creator>
  <cp:lastModifiedBy>Mangel Virág</cp:lastModifiedBy>
  <cp:revision>483</cp:revision>
  <dcterms:created xsi:type="dcterms:W3CDTF">2017-06-22T09:21:28Z</dcterms:created>
  <dcterms:modified xsi:type="dcterms:W3CDTF">2018-08-06T07:35:47Z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