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emf" ContentType="image/x-emf"/>
  <Default Extension="xls" ContentType="application/vnd.ms-excel"/>
  <Default Extension="rels" ContentType="application/vnd.openxmlformats-package.relationships+xml"/>
  <Default Extension="xml" ContentType="application/xml"/>
  <Default Extension="gif" ContentType="image/gif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charts/chart1.xml" ContentType="application/vnd.openxmlformats-officedocument.drawingml.chart+xml"/>
  <Override PartName="/ppt/theme/themeOverride1.xml" ContentType="application/vnd.openxmlformats-officedocument.themeOverride+xml"/>
  <Override PartName="/ppt/charts/chart2.xml" ContentType="application/vnd.openxmlformats-officedocument.drawingml.chart+xml"/>
  <Override PartName="/ppt/charts/chart3.xml" ContentType="application/vnd.openxmlformats-officedocument.drawingml.chart+xml"/>
  <Override PartName="/ppt/charts/chart4.xml" ContentType="application/vnd.openxmlformats-officedocument.drawingml.chart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notesSlides/notesSlide36.xml" ContentType="application/vnd.openxmlformats-officedocument.presentationml.notesSlide+xml"/>
  <Override PartName="/ppt/notesSlides/notesSlide37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emovePersonalInfoOnSave="1" saveSubsetFonts="1">
  <p:sldMasterIdLst>
    <p:sldMasterId id="2147483663" r:id="rId1"/>
  </p:sldMasterIdLst>
  <p:notesMasterIdLst>
    <p:notesMasterId r:id="rId39"/>
  </p:notesMasterIdLst>
  <p:handoutMasterIdLst>
    <p:handoutMasterId r:id="rId40"/>
  </p:handoutMasterIdLst>
  <p:sldIdLst>
    <p:sldId id="265" r:id="rId2"/>
    <p:sldId id="328" r:id="rId3"/>
    <p:sldId id="329" r:id="rId4"/>
    <p:sldId id="365" r:id="rId5"/>
    <p:sldId id="389" r:id="rId6"/>
    <p:sldId id="332" r:id="rId7"/>
    <p:sldId id="279" r:id="rId8"/>
    <p:sldId id="333" r:id="rId9"/>
    <p:sldId id="325" r:id="rId10"/>
    <p:sldId id="326" r:id="rId11"/>
    <p:sldId id="284" r:id="rId12"/>
    <p:sldId id="266" r:id="rId13"/>
    <p:sldId id="290" r:id="rId14"/>
    <p:sldId id="339" r:id="rId15"/>
    <p:sldId id="291" r:id="rId16"/>
    <p:sldId id="366" r:id="rId17"/>
    <p:sldId id="367" r:id="rId18"/>
    <p:sldId id="368" r:id="rId19"/>
    <p:sldId id="369" r:id="rId20"/>
    <p:sldId id="370" r:id="rId21"/>
    <p:sldId id="371" r:id="rId22"/>
    <p:sldId id="372" r:id="rId23"/>
    <p:sldId id="373" r:id="rId24"/>
    <p:sldId id="374" r:id="rId25"/>
    <p:sldId id="375" r:id="rId26"/>
    <p:sldId id="376" r:id="rId27"/>
    <p:sldId id="377" r:id="rId28"/>
    <p:sldId id="378" r:id="rId29"/>
    <p:sldId id="379" r:id="rId30"/>
    <p:sldId id="380" r:id="rId31"/>
    <p:sldId id="381" r:id="rId32"/>
    <p:sldId id="382" r:id="rId33"/>
    <p:sldId id="383" r:id="rId34"/>
    <p:sldId id="384" r:id="rId35"/>
    <p:sldId id="385" r:id="rId36"/>
    <p:sldId id="386" r:id="rId37"/>
    <p:sldId id="387" r:id="rId38"/>
  </p:sldIdLst>
  <p:sldSz cx="9144000" cy="6858000" type="screen4x3"/>
  <p:notesSz cx="6797675" cy="9926638"/>
  <p:defaultTextStyle>
    <a:defPPr>
      <a:defRPr lang="hu-HU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127">
          <p15:clr>
            <a:srgbClr val="A4A3A4"/>
          </p15:clr>
        </p15:guide>
        <p15:guide id="2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0000"/>
    <a:srgbClr val="0000FF"/>
    <a:srgbClr val="33CC33"/>
    <a:srgbClr val="FFFF00"/>
    <a:srgbClr val="99CCFF"/>
    <a:srgbClr val="7DC7FF"/>
    <a:srgbClr val="00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aximized">
    <p:restoredLeft sz="34615" autoAdjust="0"/>
    <p:restoredTop sz="86391" autoAdjust="0"/>
  </p:normalViewPr>
  <p:slideViewPr>
    <p:cSldViewPr>
      <p:cViewPr varScale="1">
        <p:scale>
          <a:sx n="49" d="100"/>
          <a:sy n="49" d="100"/>
        </p:scale>
        <p:origin x="402" y="42"/>
      </p:cViewPr>
      <p:guideLst>
        <p:guide orient="horz" pos="2160"/>
        <p:guide pos="2880"/>
      </p:guideLst>
    </p:cSldViewPr>
  </p:slideViewPr>
  <p:outlineViewPr>
    <p:cViewPr>
      <p:scale>
        <a:sx n="66" d="100"/>
        <a:sy n="66" d="100"/>
      </p:scale>
      <p:origin x="48" y="1932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834"/>
    </p:cViewPr>
  </p:sorterViewPr>
  <p:notesViewPr>
    <p:cSldViewPr>
      <p:cViewPr varScale="1">
        <p:scale>
          <a:sx n="82" d="100"/>
          <a:sy n="82" d="100"/>
        </p:scale>
        <p:origin x="-1974" y="-78"/>
      </p:cViewPr>
      <p:guideLst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3" Type="http://schemas.openxmlformats.org/officeDocument/2006/relationships/slide" Target="slides/slide7.xml"/><Relationship Id="rId2" Type="http://schemas.openxmlformats.org/officeDocument/2006/relationships/slide" Target="slides/slide5.xml"/><Relationship Id="rId1" Type="http://schemas.openxmlformats.org/officeDocument/2006/relationships/slide" Target="slides/slide1.xml"/><Relationship Id="rId6" Type="http://schemas.openxmlformats.org/officeDocument/2006/relationships/slide" Target="slides/slide19.xml"/><Relationship Id="rId5" Type="http://schemas.openxmlformats.org/officeDocument/2006/relationships/slide" Target="slides/slide12.xml"/><Relationship Id="rId4" Type="http://schemas.openxmlformats.org/officeDocument/2006/relationships/slide" Target="slides/slide11.xml"/></Relationships>
</file>

<file path=ppt/charts/_rels/chart1.xml.rels><?xml version="1.0" encoding="UTF-8" standalone="yes"?>
<Relationships xmlns="http://schemas.openxmlformats.org/package/2006/relationships"><Relationship Id="rId2" Type="http://schemas.openxmlformats.org/officeDocument/2006/relationships/oleObject" Target="file:///\\kp-file\kozos\KPF\KPKO\&#201;retts&#233;gi\&#201;retts&#233;gi_2012_m&#225;j_j&#250;n\Prezent&#225;ci&#243;\Prezent&#225;ci&#243;s%20diasor\diagram_1.xlsx" TargetMode="External"/><Relationship Id="rId1" Type="http://schemas.openxmlformats.org/officeDocument/2006/relationships/themeOverride" Target="../theme/themeOverride1.xml"/></Relationships>
</file>

<file path=ppt/charts/_rels/chart2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3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_rels/chart4.xml.rels><?xml version="1.0" encoding="UTF-8" standalone="yes"?>
<Relationships xmlns="http://schemas.openxmlformats.org/package/2006/relationships"><Relationship Id="rId1" Type="http://schemas.openxmlformats.org/officeDocument/2006/relationships/oleObject" Target="file:///\\kp-file\kozos\KPF\KPKO\&#201;retts&#233;gi\&#201;retts&#233;gi_2014_m&#225;j_j&#250;n\Prezent&#225;ci&#243;\diagram_1.xlsx" TargetMode="External"/></Relationships>
</file>

<file path=ppt/charts/chart1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lrMapOvr bg1="lt1" tx1="dk1" bg2="lt2" tx2="dk2" accent1="accent1" accent2="accent2" accent3="accent3" accent4="accent4" accent5="accent5" accent6="accent6" hlink="hlink" folHlink="folHlink"/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449597103589873"/>
          <c:y val="0"/>
          <c:w val="0.80413505253229711"/>
          <c:h val="1"/>
        </c:manualLayout>
      </c:layout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layout>
        <c:manualLayout>
          <c:xMode val="edge"/>
          <c:yMode val="edge"/>
          <c:x val="0.42027247517161015"/>
          <c:y val="0.73309076769248716"/>
          <c:w val="0.27194581865631479"/>
          <c:h val="0.25280917860978408"/>
        </c:manualLayout>
      </c:layout>
      <c:overlay val="0"/>
    </c:legend>
    <c:plotVisOnly val="1"/>
    <c:dispBlanksAs val="gap"/>
    <c:showDLblsOverMax val="0"/>
  </c:chart>
  <c:externalData r:id="rId2">
    <c:autoUpdate val="0"/>
  </c:externalData>
</c:chartSpace>
</file>

<file path=ppt/charts/chart2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r"/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3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/>
      <c:pie3DChart>
        <c:varyColors val="1"/>
        <c:dLbls>
          <c:showLegendKey val="0"/>
          <c:showVal val="0"/>
          <c:showCatName val="0"/>
          <c:showSerName val="0"/>
          <c:showPercent val="0"/>
          <c:showBubbleSize val="0"/>
          <c:showLeaderLines val="0"/>
        </c:dLbls>
      </c:pie3DChart>
    </c:plotArea>
    <c:legend>
      <c:legendPos val="b"/>
      <c:layout>
        <c:manualLayout>
          <c:xMode val="edge"/>
          <c:yMode val="edge"/>
          <c:x val="0.38145047208865629"/>
          <c:y val="0.71792604439300134"/>
          <c:w val="0.25121976643203953"/>
          <c:h val="0.26676140922613523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charts/chart4.xml><?xml version="1.0" encoding="utf-8"?>
<c:chartSpace xmlns:c="http://schemas.openxmlformats.org/drawingml/2006/chart" xmlns:a="http://schemas.openxmlformats.org/drawingml/2006/main" xmlns:r="http://schemas.openxmlformats.org/officeDocument/2006/relationships">
  <c:date1904 val="0"/>
  <c:lang val="hu-HU"/>
  <c:roundedCorners val="0"/>
  <mc:AlternateContent xmlns:mc="http://schemas.openxmlformats.org/markup-compatibility/2006">
    <mc:Choice xmlns:c14="http://schemas.microsoft.com/office/drawing/2007/8/2/chart" Requires="c14">
      <c14:style val="126"/>
    </mc:Choice>
    <mc:Fallback>
      <c:style val="26"/>
    </mc:Fallback>
  </mc:AlternateContent>
  <c:chart>
    <c:autoTitleDeleted val="0"/>
    <c:view3D>
      <c:rotX val="30"/>
      <c:rotY val="0"/>
      <c:rAngAx val="0"/>
    </c:view3D>
    <c:floor>
      <c:thickness val="0"/>
    </c:floor>
    <c:sideWall>
      <c:thickness val="0"/>
    </c:sideWall>
    <c:backWall>
      <c:thickness val="0"/>
    </c:backWall>
    <c:plotArea>
      <c:layout>
        <c:manualLayout>
          <c:layoutTarget val="inner"/>
          <c:xMode val="edge"/>
          <c:yMode val="edge"/>
          <c:x val="0.12858522503063408"/>
          <c:y val="0"/>
          <c:w val="0.75061891212693965"/>
          <c:h val="0.95872208052533181"/>
        </c:manualLayout>
      </c:layout>
      <c:pie3DChart>
        <c:varyColors val="1"/>
        <c:ser>
          <c:idx val="0"/>
          <c:order val="0"/>
          <c:dPt>
            <c:idx val="1"/>
            <c:bubble3D val="0"/>
            <c:spPr>
              <a:solidFill>
                <a:srgbClr val="00B050"/>
              </a:solidFill>
            </c:spPr>
          </c:dPt>
          <c:dPt>
            <c:idx val="2"/>
            <c:bubble3D val="0"/>
            <c:spPr>
              <a:solidFill>
                <a:schemeClr val="bg1">
                  <a:lumMod val="75000"/>
                </a:schemeClr>
              </a:solidFill>
            </c:spPr>
          </c:dPt>
          <c:dPt>
            <c:idx val="3"/>
            <c:bubble3D val="0"/>
            <c:spPr>
              <a:solidFill>
                <a:srgbClr val="FF0000"/>
              </a:solidFill>
            </c:spPr>
          </c:dPt>
          <c:cat>
            <c:strRef>
              <c:f>Munka1!$B$1:$E$1</c:f>
              <c:strCache>
                <c:ptCount val="4"/>
                <c:pt idx="0">
                  <c:v>Kiegészítő</c:v>
                </c:pt>
                <c:pt idx="1">
                  <c:v>Ismétlő </c:v>
                </c:pt>
                <c:pt idx="2">
                  <c:v>Szintemelő</c:v>
                </c:pt>
                <c:pt idx="3">
                  <c:v>Előrehozott</c:v>
                </c:pt>
              </c:strCache>
            </c:strRef>
          </c:cat>
          <c:val>
            <c:numRef>
              <c:f>Munka1!$B$2:$E$2</c:f>
              <c:numCache>
                <c:formatCode>General</c:formatCode>
                <c:ptCount val="4"/>
                <c:pt idx="0">
                  <c:v>4371</c:v>
                </c:pt>
                <c:pt idx="1">
                  <c:v>6895</c:v>
                </c:pt>
                <c:pt idx="2">
                  <c:v>10414</c:v>
                </c:pt>
                <c:pt idx="3">
                  <c:v>35819</c:v>
                </c:pt>
              </c:numCache>
            </c:numRef>
          </c:val>
        </c:ser>
        <c:dLbls>
          <c:showLegendKey val="0"/>
          <c:showVal val="0"/>
          <c:showCatName val="0"/>
          <c:showSerName val="0"/>
          <c:showPercent val="0"/>
          <c:showBubbleSize val="0"/>
          <c:showLeaderLines val="1"/>
        </c:dLbls>
      </c:pie3DChart>
    </c:plotArea>
    <c:legend>
      <c:legendPos val="r"/>
      <c:layout>
        <c:manualLayout>
          <c:xMode val="edge"/>
          <c:yMode val="edge"/>
          <c:x val="0.40772497871191532"/>
          <c:y val="0.743440445151485"/>
          <c:w val="0.2197075744044529"/>
          <c:h val="0.25612166024106081"/>
        </c:manualLayout>
      </c:layout>
      <c:overlay val="0"/>
    </c:legend>
    <c:plotVisOnly val="1"/>
    <c:dispBlanksAs val="gap"/>
    <c:showDLblsOverMax val="0"/>
  </c:chart>
  <c:externalData r:id="rId1">
    <c:autoUpdate val="0"/>
  </c:externalData>
</c:chartSpace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2.emf"/><Relationship Id="rId2" Type="http://schemas.openxmlformats.org/officeDocument/2006/relationships/image" Target="../media/image11.emf"/><Relationship Id="rId1" Type="http://schemas.openxmlformats.org/officeDocument/2006/relationships/image" Target="../media/image10.e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62.emf"/><Relationship Id="rId2" Type="http://schemas.openxmlformats.org/officeDocument/2006/relationships/image" Target="../media/image61.emf"/><Relationship Id="rId1" Type="http://schemas.openxmlformats.org/officeDocument/2006/relationships/image" Target="../media/image60.emf"/><Relationship Id="rId4" Type="http://schemas.openxmlformats.org/officeDocument/2006/relationships/image" Target="../media/image6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emf"/><Relationship Id="rId2" Type="http://schemas.openxmlformats.org/officeDocument/2006/relationships/image" Target="../media/image65.emf"/><Relationship Id="rId1" Type="http://schemas.openxmlformats.org/officeDocument/2006/relationships/image" Target="../media/image64.emf"/><Relationship Id="rId4" Type="http://schemas.openxmlformats.org/officeDocument/2006/relationships/image" Target="../media/image67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70.emf"/><Relationship Id="rId2" Type="http://schemas.openxmlformats.org/officeDocument/2006/relationships/image" Target="../media/image69.emf"/><Relationship Id="rId1" Type="http://schemas.openxmlformats.org/officeDocument/2006/relationships/image" Target="../media/image68.emf"/><Relationship Id="rId4" Type="http://schemas.openxmlformats.org/officeDocument/2006/relationships/image" Target="../media/image71.e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73.emf"/><Relationship Id="rId1" Type="http://schemas.openxmlformats.org/officeDocument/2006/relationships/image" Target="../media/image72.emf"/></Relationships>
</file>

<file path=ppt/drawings/_rels/vmlDrawing14.vml.rels><?xml version="1.0" encoding="UTF-8" standalone="yes"?>
<Relationships xmlns="http://schemas.openxmlformats.org/package/2006/relationships"><Relationship Id="rId3" Type="http://schemas.openxmlformats.org/officeDocument/2006/relationships/image" Target="../media/image76.emf"/><Relationship Id="rId2" Type="http://schemas.openxmlformats.org/officeDocument/2006/relationships/image" Target="../media/image75.emf"/><Relationship Id="rId1" Type="http://schemas.openxmlformats.org/officeDocument/2006/relationships/image" Target="../media/image74.emf"/><Relationship Id="rId4" Type="http://schemas.openxmlformats.org/officeDocument/2006/relationships/image" Target="../media/image77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80.emf"/><Relationship Id="rId2" Type="http://schemas.openxmlformats.org/officeDocument/2006/relationships/image" Target="../media/image79.emf"/><Relationship Id="rId1" Type="http://schemas.openxmlformats.org/officeDocument/2006/relationships/image" Target="../media/image78.emf"/><Relationship Id="rId4" Type="http://schemas.openxmlformats.org/officeDocument/2006/relationships/image" Target="../media/image81.e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84.emf"/><Relationship Id="rId2" Type="http://schemas.openxmlformats.org/officeDocument/2006/relationships/image" Target="../media/image83.emf"/><Relationship Id="rId1" Type="http://schemas.openxmlformats.org/officeDocument/2006/relationships/image" Target="../media/image82.emf"/><Relationship Id="rId4" Type="http://schemas.openxmlformats.org/officeDocument/2006/relationships/image" Target="../media/image85.e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88.emf"/><Relationship Id="rId2" Type="http://schemas.openxmlformats.org/officeDocument/2006/relationships/image" Target="../media/image87.emf"/><Relationship Id="rId1" Type="http://schemas.openxmlformats.org/officeDocument/2006/relationships/image" Target="../media/image86.emf"/><Relationship Id="rId4" Type="http://schemas.openxmlformats.org/officeDocument/2006/relationships/image" Target="../media/image89.emf"/></Relationships>
</file>

<file path=ppt/drawings/_rels/vmlDrawing18.vml.rels><?xml version="1.0" encoding="UTF-8" standalone="yes"?>
<Relationships xmlns="http://schemas.openxmlformats.org/package/2006/relationships"><Relationship Id="rId3" Type="http://schemas.openxmlformats.org/officeDocument/2006/relationships/image" Target="../media/image92.emf"/><Relationship Id="rId2" Type="http://schemas.openxmlformats.org/officeDocument/2006/relationships/image" Target="../media/image91.emf"/><Relationship Id="rId1" Type="http://schemas.openxmlformats.org/officeDocument/2006/relationships/image" Target="../media/image90.emf"/><Relationship Id="rId4" Type="http://schemas.openxmlformats.org/officeDocument/2006/relationships/image" Target="../media/image93.emf"/></Relationships>
</file>

<file path=ppt/drawings/_rels/vmlDrawing19.vml.rels><?xml version="1.0" encoding="UTF-8" standalone="yes"?>
<Relationships xmlns="http://schemas.openxmlformats.org/package/2006/relationships"><Relationship Id="rId3" Type="http://schemas.openxmlformats.org/officeDocument/2006/relationships/image" Target="../media/image96.emf"/><Relationship Id="rId2" Type="http://schemas.openxmlformats.org/officeDocument/2006/relationships/image" Target="../media/image95.emf"/><Relationship Id="rId1" Type="http://schemas.openxmlformats.org/officeDocument/2006/relationships/image" Target="../media/image94.emf"/><Relationship Id="rId5" Type="http://schemas.openxmlformats.org/officeDocument/2006/relationships/image" Target="../media/image98.emf"/><Relationship Id="rId4" Type="http://schemas.openxmlformats.org/officeDocument/2006/relationships/image" Target="../media/image97.emf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13.emf"/></Relationships>
</file>

<file path=ppt/drawings/_rels/vmlDrawing20.vml.rels><?xml version="1.0" encoding="UTF-8" standalone="yes"?>
<Relationships xmlns="http://schemas.openxmlformats.org/package/2006/relationships"><Relationship Id="rId3" Type="http://schemas.openxmlformats.org/officeDocument/2006/relationships/image" Target="../media/image101.emf"/><Relationship Id="rId2" Type="http://schemas.openxmlformats.org/officeDocument/2006/relationships/image" Target="../media/image100.emf"/><Relationship Id="rId1" Type="http://schemas.openxmlformats.org/officeDocument/2006/relationships/image" Target="../media/image99.emf"/><Relationship Id="rId5" Type="http://schemas.openxmlformats.org/officeDocument/2006/relationships/image" Target="../media/image103.emf"/><Relationship Id="rId4" Type="http://schemas.openxmlformats.org/officeDocument/2006/relationships/image" Target="../media/image102.emf"/></Relationships>
</file>

<file path=ppt/drawings/_rels/vmlDrawing3.vml.rels><?xml version="1.0" encoding="UTF-8" standalone="yes"?>
<Relationships xmlns="http://schemas.openxmlformats.org/package/2006/relationships"><Relationship Id="rId1" Type="http://schemas.openxmlformats.org/officeDocument/2006/relationships/image" Target="../media/image14.emf"/></Relationships>
</file>

<file path=ppt/drawings/_rels/vmlDrawing4.vml.rels><?xml version="1.0" encoding="UTF-8" standalone="yes"?>
<Relationships xmlns="http://schemas.openxmlformats.org/package/2006/relationships"><Relationship Id="rId8" Type="http://schemas.openxmlformats.org/officeDocument/2006/relationships/image" Target="../media/image22.emf"/><Relationship Id="rId3" Type="http://schemas.openxmlformats.org/officeDocument/2006/relationships/image" Target="../media/image17.emf"/><Relationship Id="rId7" Type="http://schemas.openxmlformats.org/officeDocument/2006/relationships/image" Target="../media/image21.emf"/><Relationship Id="rId2" Type="http://schemas.openxmlformats.org/officeDocument/2006/relationships/image" Target="../media/image16.emf"/><Relationship Id="rId1" Type="http://schemas.openxmlformats.org/officeDocument/2006/relationships/image" Target="../media/image15.emf"/><Relationship Id="rId6" Type="http://schemas.openxmlformats.org/officeDocument/2006/relationships/image" Target="../media/image20.emf"/><Relationship Id="rId5" Type="http://schemas.openxmlformats.org/officeDocument/2006/relationships/image" Target="../media/image19.emf"/><Relationship Id="rId4" Type="http://schemas.openxmlformats.org/officeDocument/2006/relationships/image" Target="../media/image18.emf"/><Relationship Id="rId9" Type="http://schemas.openxmlformats.org/officeDocument/2006/relationships/image" Target="../media/image23.emf"/></Relationships>
</file>

<file path=ppt/drawings/_rels/vmlDrawing5.vml.rels><?xml version="1.0" encoding="UTF-8" standalone="yes"?>
<Relationships xmlns="http://schemas.openxmlformats.org/package/2006/relationships"><Relationship Id="rId8" Type="http://schemas.openxmlformats.org/officeDocument/2006/relationships/image" Target="../media/image31.emf"/><Relationship Id="rId3" Type="http://schemas.openxmlformats.org/officeDocument/2006/relationships/image" Target="../media/image26.emf"/><Relationship Id="rId7" Type="http://schemas.openxmlformats.org/officeDocument/2006/relationships/image" Target="../media/image30.emf"/><Relationship Id="rId2" Type="http://schemas.openxmlformats.org/officeDocument/2006/relationships/image" Target="../media/image25.emf"/><Relationship Id="rId1" Type="http://schemas.openxmlformats.org/officeDocument/2006/relationships/image" Target="../media/image24.emf"/><Relationship Id="rId6" Type="http://schemas.openxmlformats.org/officeDocument/2006/relationships/image" Target="../media/image29.emf"/><Relationship Id="rId5" Type="http://schemas.openxmlformats.org/officeDocument/2006/relationships/image" Target="../media/image28.emf"/><Relationship Id="rId4" Type="http://schemas.openxmlformats.org/officeDocument/2006/relationships/image" Target="../media/image27.emf"/><Relationship Id="rId9" Type="http://schemas.openxmlformats.org/officeDocument/2006/relationships/image" Target="../media/image32.emf"/></Relationships>
</file>

<file path=ppt/drawings/_rels/vmlDrawing6.vml.rels><?xml version="1.0" encoding="UTF-8" standalone="yes"?>
<Relationships xmlns="http://schemas.openxmlformats.org/package/2006/relationships"><Relationship Id="rId8" Type="http://schemas.openxmlformats.org/officeDocument/2006/relationships/image" Target="../media/image40.emf"/><Relationship Id="rId3" Type="http://schemas.openxmlformats.org/officeDocument/2006/relationships/image" Target="../media/image35.emf"/><Relationship Id="rId7" Type="http://schemas.openxmlformats.org/officeDocument/2006/relationships/image" Target="../media/image39.emf"/><Relationship Id="rId2" Type="http://schemas.openxmlformats.org/officeDocument/2006/relationships/image" Target="../media/image34.emf"/><Relationship Id="rId1" Type="http://schemas.openxmlformats.org/officeDocument/2006/relationships/image" Target="../media/image33.emf"/><Relationship Id="rId6" Type="http://schemas.openxmlformats.org/officeDocument/2006/relationships/image" Target="../media/image38.emf"/><Relationship Id="rId5" Type="http://schemas.openxmlformats.org/officeDocument/2006/relationships/image" Target="../media/image37.emf"/><Relationship Id="rId4" Type="http://schemas.openxmlformats.org/officeDocument/2006/relationships/image" Target="../media/image36.emf"/><Relationship Id="rId9" Type="http://schemas.openxmlformats.org/officeDocument/2006/relationships/image" Target="../media/image41.e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image" Target="../media/image43.emf"/><Relationship Id="rId1" Type="http://schemas.openxmlformats.org/officeDocument/2006/relationships/image" Target="../media/image42.emf"/><Relationship Id="rId6" Type="http://schemas.openxmlformats.org/officeDocument/2006/relationships/image" Target="../media/image47.emf"/><Relationship Id="rId5" Type="http://schemas.openxmlformats.org/officeDocument/2006/relationships/image" Target="../media/image46.emf"/><Relationship Id="rId4" Type="http://schemas.openxmlformats.org/officeDocument/2006/relationships/image" Target="../media/image45.e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50.emf"/><Relationship Id="rId2" Type="http://schemas.openxmlformats.org/officeDocument/2006/relationships/image" Target="../media/image49.emf"/><Relationship Id="rId1" Type="http://schemas.openxmlformats.org/officeDocument/2006/relationships/image" Target="../media/image48.emf"/><Relationship Id="rId6" Type="http://schemas.openxmlformats.org/officeDocument/2006/relationships/image" Target="../media/image53.emf"/><Relationship Id="rId5" Type="http://schemas.openxmlformats.org/officeDocument/2006/relationships/image" Target="../media/image52.emf"/><Relationship Id="rId4" Type="http://schemas.openxmlformats.org/officeDocument/2006/relationships/image" Target="../media/image51.emf"/></Relationships>
</file>

<file path=ppt/drawings/_rels/vmlDrawing9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emf"/><Relationship Id="rId2" Type="http://schemas.openxmlformats.org/officeDocument/2006/relationships/image" Target="../media/image55.emf"/><Relationship Id="rId1" Type="http://schemas.openxmlformats.org/officeDocument/2006/relationships/image" Target="../media/image54.emf"/><Relationship Id="rId6" Type="http://schemas.openxmlformats.org/officeDocument/2006/relationships/image" Target="../media/image59.emf"/><Relationship Id="rId5" Type="http://schemas.openxmlformats.org/officeDocument/2006/relationships/image" Target="../media/image58.emf"/><Relationship Id="rId4" Type="http://schemas.openxmlformats.org/officeDocument/2006/relationships/image" Target="../media/image57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quarter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2D57A34-C0C5-414B-9A15-C1541D32E6C1}" type="datetimeFigureOut">
              <a:rPr lang="hu-HU"/>
              <a:pPr>
                <a:defRPr/>
              </a:pPr>
              <a:t>2015.01.20.</a:t>
            </a:fld>
            <a:endParaRPr lang="hu-HU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2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3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3C8C1E91-647C-497D-9996-0521CAC0AF1E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311045574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Élőfej helye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idx="1"/>
          </p:nvPr>
        </p:nvSpPr>
        <p:spPr>
          <a:xfrm>
            <a:off x="3849862" y="0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A7DE2DD7-EB53-4CC6-B999-D29734565412}" type="datetimeFigureOut">
              <a:rPr lang="hu-HU"/>
              <a:pPr>
                <a:defRPr/>
              </a:pPr>
              <a:t>2015.01.20.</a:t>
            </a:fld>
            <a:endParaRPr lang="hu-HU"/>
          </a:p>
        </p:txBody>
      </p:sp>
      <p:sp>
        <p:nvSpPr>
          <p:cNvPr id="4" name="Diakép helye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hu-HU" noProof="0" smtClean="0"/>
          </a:p>
        </p:txBody>
      </p:sp>
      <p:sp>
        <p:nvSpPr>
          <p:cNvPr id="5" name="Jegyzetek helye 4"/>
          <p:cNvSpPr>
            <a:spLocks noGrp="1"/>
          </p:cNvSpPr>
          <p:nvPr>
            <p:ph type="body" sz="quarter" idx="3"/>
          </p:nvPr>
        </p:nvSpPr>
        <p:spPr>
          <a:xfrm>
            <a:off x="678845" y="4714137"/>
            <a:ext cx="5439987" cy="446834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hu-HU" noProof="0" smtClean="0"/>
              <a:t>Mintaszöveg szerkesztése</a:t>
            </a:r>
          </a:p>
          <a:p>
            <a:pPr lvl="1"/>
            <a:r>
              <a:rPr lang="hu-HU" noProof="0" smtClean="0"/>
              <a:t>Második szint</a:t>
            </a:r>
          </a:p>
          <a:p>
            <a:pPr lvl="2"/>
            <a:r>
              <a:rPr lang="hu-HU" noProof="0" smtClean="0"/>
              <a:t>Harmadik szint</a:t>
            </a:r>
          </a:p>
          <a:p>
            <a:pPr lvl="3"/>
            <a:r>
              <a:rPr lang="hu-HU" noProof="0" smtClean="0"/>
              <a:t>Negyedik szint</a:t>
            </a:r>
          </a:p>
          <a:p>
            <a:pPr lvl="4"/>
            <a:r>
              <a:rPr lang="hu-HU" noProof="0" smtClean="0"/>
              <a:t>Ötödik szint</a:t>
            </a: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4"/>
          </p:nvPr>
        </p:nvSpPr>
        <p:spPr>
          <a:xfrm>
            <a:off x="0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5"/>
          </p:nvPr>
        </p:nvSpPr>
        <p:spPr>
          <a:xfrm>
            <a:off x="3849862" y="9428272"/>
            <a:ext cx="2946275" cy="496671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latin typeface="Arial" pitchFamily="34" charset="0"/>
                <a:cs typeface="+mn-cs"/>
              </a:defRPr>
            </a:lvl1pPr>
          </a:lstStyle>
          <a:p>
            <a:pPr>
              <a:defRPr/>
            </a:pPr>
            <a:fld id="{943E7F72-48B0-4A1B-9C54-5948EC3FAC77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  <p:extLst>
      <p:ext uri="{BB962C8B-B14F-4D97-AF65-F5344CB8AC3E}">
        <p14:creationId xmlns:p14="http://schemas.microsoft.com/office/powerpoint/2010/main" val="253353080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09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09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8D0A446-9F68-4AFE-9302-19509C3D1E17}" type="slidenum">
              <a:rPr lang="hu-HU" smtClean="0">
                <a:latin typeface="Arial" charset="0"/>
              </a:rPr>
              <a:pPr>
                <a:defRPr/>
              </a:pPr>
              <a:t>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136985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01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01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22A288F-4295-46E2-83CA-6346E982D3D6}" type="slidenum">
              <a:rPr lang="hu-HU" smtClean="0">
                <a:latin typeface="Arial" charset="0"/>
              </a:rPr>
              <a:pPr>
                <a:defRPr/>
              </a:pPr>
              <a:t>10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11017110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12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12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6086F81-5563-4737-8C81-91D8A2BC355D}" type="slidenum">
              <a:rPr lang="hu-HU" smtClean="0">
                <a:latin typeface="Arial" charset="0"/>
              </a:rPr>
              <a:pPr>
                <a:defRPr/>
              </a:pPr>
              <a:t>11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6910277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22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22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EE12FC-80D0-466D-B56F-09FD98A9621D}" type="slidenum">
              <a:rPr lang="hu-HU" smtClean="0">
                <a:latin typeface="Arial" charset="0"/>
              </a:rPr>
              <a:pPr>
                <a:defRPr/>
              </a:pPr>
              <a:t>12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62634943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325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325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E1F36FA-4BBE-4FBD-8097-B998FF6AFF20}" type="slidenum">
              <a:rPr lang="hu-HU" smtClean="0">
                <a:latin typeface="Arial" charset="0"/>
              </a:rPr>
              <a:pPr>
                <a:defRPr/>
              </a:pPr>
              <a:t>13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6278296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427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427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F0836A6-CDB5-441F-A4C1-B8FB9A7D2206}" type="slidenum">
              <a:rPr lang="hu-HU" smtClean="0">
                <a:latin typeface="Arial" charset="0"/>
              </a:rPr>
              <a:pPr>
                <a:defRPr/>
              </a:pPr>
              <a:t>14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633082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529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530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D68FEF5-B2FA-4BAA-9B98-DF6BB2D96393}" type="slidenum">
              <a:rPr lang="hu-HU" smtClean="0">
                <a:latin typeface="Arial" charset="0"/>
              </a:rPr>
              <a:pPr>
                <a:defRPr/>
              </a:pPr>
              <a:t>15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18844656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632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5632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A75C57-E7DF-4090-9FB0-39091E01F64E}" type="slidenum">
              <a:rPr lang="hu-HU" smtClean="0">
                <a:latin typeface="Arial" charset="0"/>
              </a:rPr>
              <a:pPr>
                <a:defRPr/>
              </a:pPr>
              <a:t>16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4457990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734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734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EF2DB757-E500-41C4-BDA5-5189C6DD1ED6}" type="slidenum">
              <a:rPr lang="hu-HU" smtClean="0">
                <a:latin typeface="Arial" charset="0"/>
              </a:rPr>
              <a:pPr>
                <a:defRPr/>
              </a:pPr>
              <a:t>17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1080541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837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hu-HU" dirty="0" smtClean="0"/>
          </a:p>
        </p:txBody>
      </p:sp>
      <p:sp>
        <p:nvSpPr>
          <p:cNvPr id="5837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8AF65D51-7873-4657-B882-608AD46B7091}" type="slidenum">
              <a:rPr lang="hu-HU" smtClean="0">
                <a:latin typeface="Arial" charset="0"/>
              </a:rPr>
              <a:pPr>
                <a:defRPr/>
              </a:pPr>
              <a:t>18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1462083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5939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5939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21177DD-9A9B-4C6E-9354-DB6B67660910}" type="slidenum">
              <a:rPr lang="hu-HU" smtClean="0">
                <a:latin typeface="Arial" charset="0"/>
              </a:rPr>
              <a:pPr>
                <a:defRPr/>
              </a:pPr>
              <a:t>19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07771367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19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19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55C0FE-F734-4EB5-B1AD-63261AD23727}" type="slidenum">
              <a:rPr lang="hu-HU" smtClean="0">
                <a:latin typeface="Arial" charset="0"/>
              </a:rPr>
              <a:pPr>
                <a:defRPr/>
              </a:pPr>
              <a:t>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59423911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041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042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A306C39-8263-4E0D-9E03-511A7F2CE1C3}" type="slidenum">
              <a:rPr lang="hu-HU" smtClean="0">
                <a:latin typeface="Arial" charset="0"/>
              </a:rPr>
              <a:pPr>
                <a:defRPr/>
              </a:pPr>
              <a:t>20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11049371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144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144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6D29B22-ACB8-4726-A830-C975E81FB6CB}" type="slidenum">
              <a:rPr lang="hu-HU" smtClean="0">
                <a:latin typeface="Arial" charset="0"/>
              </a:rPr>
              <a:pPr>
                <a:defRPr/>
              </a:pPr>
              <a:t>21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68873386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246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6246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C01F745-6831-4D83-8ACA-BAF3AB80EF09}" type="slidenum">
              <a:rPr lang="hu-HU" smtClean="0">
                <a:latin typeface="Arial" charset="0"/>
              </a:rPr>
              <a:pPr>
                <a:defRPr/>
              </a:pPr>
              <a:t>22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3213252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349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349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9597495-E214-4052-8543-811579411368}" type="slidenum">
              <a:rPr lang="hu-HU" smtClean="0">
                <a:latin typeface="Arial" charset="0"/>
              </a:rPr>
              <a:pPr>
                <a:defRPr/>
              </a:pPr>
              <a:t>23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3920581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451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451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F3174B3-49E6-476C-8428-CB008404A12B}" type="slidenum">
              <a:rPr lang="hu-HU" smtClean="0">
                <a:latin typeface="Arial" charset="0"/>
              </a:rPr>
              <a:pPr>
                <a:defRPr/>
              </a:pPr>
              <a:t>24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76474349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53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553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554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AC08CD9D-8E81-4A92-8B85-777F3A4C009D}" type="slidenum">
              <a:rPr lang="hu-HU" smtClean="0">
                <a:latin typeface="Arial" charset="0"/>
              </a:rPr>
              <a:pPr>
                <a:defRPr/>
              </a:pPr>
              <a:t>25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70959710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656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656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656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2A442A9-C7BA-4790-85EA-EA21343C9E8C}" type="slidenum">
              <a:rPr lang="hu-HU" smtClean="0">
                <a:latin typeface="Arial" charset="0"/>
              </a:rPr>
              <a:pPr>
                <a:defRPr/>
              </a:pPr>
              <a:t>26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78143584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758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758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5B5F827-F457-4B1F-B6E7-3FBB4A80726E}" type="slidenum">
              <a:rPr lang="hu-HU" smtClean="0">
                <a:latin typeface="Arial" charset="0"/>
              </a:rPr>
              <a:pPr>
                <a:defRPr/>
              </a:pPr>
              <a:t>27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524294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86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78B7FDE-ABE3-4569-A5D1-914F25E732AB}" type="slidenum">
              <a:rPr lang="hu-HU" smtClean="0">
                <a:latin typeface="Arial" charset="0"/>
              </a:rPr>
              <a:pPr>
                <a:defRPr/>
              </a:pPr>
              <a:t>28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7936369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96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696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C9481673-BA30-4E00-AF03-61B53F32E600}" type="slidenum">
              <a:rPr lang="hu-HU" smtClean="0">
                <a:latin typeface="Arial" charset="0"/>
              </a:rPr>
              <a:pPr>
                <a:defRPr/>
              </a:pPr>
              <a:t>29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78906727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301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301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203EF60-E87E-4EFA-B1C8-229389A5BFBE}" type="slidenum">
              <a:rPr lang="hu-HU" smtClean="0">
                <a:latin typeface="Arial" charset="0"/>
              </a:rPr>
              <a:pPr>
                <a:defRPr/>
              </a:pPr>
              <a:t>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416088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06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06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2F3CA4A7-A6E7-4B4D-8892-54022822E642}" type="slidenum">
              <a:rPr lang="hu-HU" smtClean="0">
                <a:latin typeface="Arial" charset="0"/>
              </a:rPr>
              <a:pPr>
                <a:defRPr/>
              </a:pPr>
              <a:t>30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5270945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6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16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0EF90BF1-BA17-4321-839B-3D65C052B728}" type="slidenum">
              <a:rPr lang="hu-HU" smtClean="0">
                <a:latin typeface="Arial" charset="0"/>
              </a:rPr>
              <a:pPr>
                <a:defRPr/>
              </a:pPr>
              <a:t>31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227216936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27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27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966E37A0-6536-419C-A8BD-B92AAB28CA32}" type="slidenum">
              <a:rPr lang="hu-HU" smtClean="0">
                <a:latin typeface="Arial" charset="0"/>
              </a:rPr>
              <a:pPr>
                <a:defRPr/>
              </a:pPr>
              <a:t>32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17782948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37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37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F0080B0B-6B19-4E7E-AD18-B6D37FA21BAF}" type="slidenum">
              <a:rPr lang="hu-HU" smtClean="0">
                <a:latin typeface="Arial" charset="0"/>
              </a:rPr>
              <a:pPr>
                <a:defRPr/>
              </a:pPr>
              <a:t>33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72621594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7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47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47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CEE6129-AAAE-498F-8745-7404C9DACA83}" type="slidenum">
              <a:rPr lang="hu-HU" smtClean="0">
                <a:latin typeface="Arial" charset="0"/>
              </a:rPr>
              <a:pPr>
                <a:defRPr/>
              </a:pPr>
              <a:t>34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62853320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77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577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7578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D726FBB8-BBFE-4F08-85D2-1B92F4BCAA3C}" type="slidenum">
              <a:rPr lang="hu-HU" smtClean="0">
                <a:latin typeface="Arial" charset="0"/>
              </a:rPr>
              <a:pPr>
                <a:defRPr/>
              </a:pPr>
              <a:t>35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8325938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680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680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B37CA1F-37CC-4119-9053-F9D6D1FB9D83}" type="slidenum">
              <a:rPr lang="hu-HU" smtClean="0">
                <a:latin typeface="Arial" charset="0"/>
              </a:rPr>
              <a:pPr>
                <a:defRPr/>
              </a:pPr>
              <a:t>36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44235245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782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7782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4EAA39A6-3393-48B7-80FC-7BED002EB5D6}" type="slidenum">
              <a:rPr lang="hu-HU" smtClean="0">
                <a:latin typeface="Arial" charset="0"/>
              </a:rPr>
              <a:pPr>
                <a:defRPr/>
              </a:pPr>
              <a:t>37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13932078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403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403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3E9A43B-DC4A-49AF-90BA-2E0358F170DE}" type="slidenum">
              <a:rPr lang="hu-HU" smtClean="0">
                <a:latin typeface="Arial" charset="0"/>
              </a:rPr>
              <a:pPr>
                <a:defRPr/>
              </a:pPr>
              <a:t>4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324266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5059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5060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B9F6C764-1C7A-442E-9081-623F952E58E1}" type="slidenum">
              <a:rPr lang="hu-HU" smtClean="0">
                <a:latin typeface="Arial" charset="0"/>
              </a:rPr>
              <a:pPr>
                <a:defRPr/>
              </a:pPr>
              <a:t>5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8626270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6083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dirty="0" smtClean="0"/>
          </a:p>
        </p:txBody>
      </p:sp>
      <p:sp>
        <p:nvSpPr>
          <p:cNvPr id="46084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58655946-2808-4740-A7BC-5A554316A691}" type="slidenum">
              <a:rPr lang="hu-HU" smtClean="0">
                <a:latin typeface="Arial" charset="0"/>
              </a:rPr>
              <a:pPr>
                <a:defRPr/>
              </a:pPr>
              <a:t>6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74717877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7107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7108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37779B91-6EB6-43EA-8C75-9F36E6C919DC}" type="slidenum">
              <a:rPr lang="hu-HU" smtClean="0">
                <a:latin typeface="Arial" charset="0"/>
              </a:rPr>
              <a:pPr>
                <a:defRPr/>
              </a:pPr>
              <a:t>7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203424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8131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8132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6CB85D70-B7B3-4ABE-A431-C282ACB1FE09}" type="slidenum">
              <a:rPr lang="hu-HU" smtClean="0">
                <a:latin typeface="Arial" charset="0"/>
              </a:rPr>
              <a:pPr>
                <a:defRPr/>
              </a:pPr>
              <a:t>8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3842283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154" name="Diakép helye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49155" name="Jegyzetek helye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hu-HU" smtClean="0"/>
          </a:p>
        </p:txBody>
      </p:sp>
      <p:sp>
        <p:nvSpPr>
          <p:cNvPr id="49156" name="Dia számának helye 3"/>
          <p:cNvSpPr>
            <a:spLocks noGrp="1"/>
          </p:cNvSpPr>
          <p:nvPr>
            <p:ph type="sldNum" sz="quarter" idx="5"/>
          </p:nvPr>
        </p:nvSpPr>
        <p:spPr bwMode="auto">
          <a:ln>
            <a:miter lim="800000"/>
            <a:headEnd/>
            <a:tailEnd/>
          </a:ln>
        </p:spPr>
        <p:txBody>
          <a:bodyPr wrap="square" numCol="1" anchorCtr="0" compatLnSpc="1">
            <a:prstTxWarp prst="textNoShape">
              <a:avLst/>
            </a:prstTxWarp>
          </a:bodyPr>
          <a:lstStyle/>
          <a:p>
            <a:pPr>
              <a:defRPr/>
            </a:pPr>
            <a:fld id="{1F92BF04-2D42-492B-A702-B0A9B95EE446}" type="slidenum">
              <a:rPr lang="hu-HU" smtClean="0">
                <a:latin typeface="Arial" charset="0"/>
              </a:rPr>
              <a:pPr>
                <a:defRPr/>
              </a:pPr>
              <a:t>9</a:t>
            </a:fld>
            <a:endParaRPr lang="hu-HU" smtClean="0"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2275963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04F477-E5DE-4C32-AB01-542E7380A20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A7812F9-56A5-42A5-9271-FA04591F5E7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D8DB8DD-4AE4-4879-A1B1-270E3AEBC54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>
  <p:cSld name="Cím, szöveg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F83E2C4-0C0D-4E1F-96A1-E070CE0A761C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fourObj">
  <p:cSld name="Cím és 4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 sz="quarter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57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A3271EA-7867-4F2E-9E7C-0DB85E350E5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objAndTwoObj">
  <p:cSld name="Cím, 1 nagy és 2 kisebb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quarter" idx="2"/>
          </p:nvPr>
        </p:nvSpPr>
        <p:spPr>
          <a:xfrm>
            <a:off x="4648200" y="1600200"/>
            <a:ext cx="4038600" cy="2185988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Tartalom helye 4"/>
          <p:cNvSpPr>
            <a:spLocks noGrp="1"/>
          </p:cNvSpPr>
          <p:nvPr>
            <p:ph sz="quarter" idx="3"/>
          </p:nvPr>
        </p:nvSpPr>
        <p:spPr>
          <a:xfrm>
            <a:off x="4648200" y="3938588"/>
            <a:ext cx="4038600" cy="2187575"/>
          </a:xfrm>
        </p:spPr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6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5F82B6C-CBD6-45A3-9E8E-66643840008B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0D4BCD-7791-414F-942E-C20041AA2F9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F9FA696-47CA-43A5-92CD-E7DA9AADEC02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B9F31C3-90E6-44A1-BE3D-6B294D9AF6F5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AE318C-3B07-4DE1-9516-C496D7C4DA58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DA8341-1DA9-44FD-BD5A-CA6722269E4F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D004471-5E74-4BFA-AC9F-1D2E55AE9AE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56E5D48-B2C3-4DDA-AF00-9687CBB18FF4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hu-HU" noProof="0" smtClean="0"/>
              <a:t>Kép beszúrásához kattintson az ikonra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8DFA3C-1E66-4B65-B6A2-40DE328BF1F3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6" cstate="print">
            <a:lum/>
          </a:blip>
          <a:srcRect/>
          <a:stretch>
            <a:fillRect t="-2000" b="-2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Mintacím szerkesztése</a:t>
            </a:r>
          </a:p>
        </p:txBody>
      </p:sp>
      <p:sp>
        <p:nvSpPr>
          <p:cNvPr id="215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hu-HU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8E2A572C-F61B-4D67-8A22-FD0B0D40F569}" type="slidenum">
              <a:rPr lang="hu-HU"/>
              <a:pPr>
                <a:defRPr/>
              </a:pPr>
              <a:t>‹#›</a:t>
            </a:fld>
            <a:endParaRPr lang="hu-H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5" r:id="rId2"/>
    <p:sldLayoutId id="2147483666" r:id="rId3"/>
    <p:sldLayoutId id="2147483667" r:id="rId4"/>
    <p:sldLayoutId id="2147483668" r:id="rId5"/>
    <p:sldLayoutId id="2147483669" r:id="rId6"/>
    <p:sldLayoutId id="2147483670" r:id="rId7"/>
    <p:sldLayoutId id="2147483671" r:id="rId8"/>
    <p:sldLayoutId id="2147483672" r:id="rId9"/>
    <p:sldLayoutId id="2147483673" r:id="rId10"/>
    <p:sldLayoutId id="2147483674" r:id="rId11"/>
    <p:sldLayoutId id="2147483675" r:id="rId12"/>
    <p:sldLayoutId id="2147483676" r:id="rId13"/>
    <p:sldLayoutId id="2147483677" r:id="rId14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wmf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4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4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3.xls"/><Relationship Id="rId3" Type="http://schemas.openxmlformats.org/officeDocument/2006/relationships/notesSlide" Target="../notesSlides/notesSlide16.xml"/><Relationship Id="rId7" Type="http://schemas.openxmlformats.org/officeDocument/2006/relationships/image" Target="../media/image1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Microsoft_Excel_97_2003-as_munkalap2.xls"/><Relationship Id="rId5" Type="http://schemas.openxmlformats.org/officeDocument/2006/relationships/image" Target="../media/image10.emf"/><Relationship Id="rId4" Type="http://schemas.openxmlformats.org/officeDocument/2006/relationships/oleObject" Target="../embeddings/Microsoft_Excel_97_2003-as_munkalap1.xls"/><Relationship Id="rId9" Type="http://schemas.openxmlformats.org/officeDocument/2006/relationships/image" Target="../media/image12.emf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7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2.vml"/><Relationship Id="rId5" Type="http://schemas.openxmlformats.org/officeDocument/2006/relationships/image" Target="../media/image13.emf"/><Relationship Id="rId4" Type="http://schemas.openxmlformats.org/officeDocument/2006/relationships/oleObject" Target="../embeddings/Microsoft_Excel_97_2003-as_munkalap4.xls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8.xml"/><Relationship Id="rId2" Type="http://schemas.openxmlformats.org/officeDocument/2006/relationships/slideLayout" Target="../slideLayouts/slideLayout14.xml"/><Relationship Id="rId1" Type="http://schemas.openxmlformats.org/officeDocument/2006/relationships/vmlDrawing" Target="../drawings/vmlDrawing3.vml"/><Relationship Id="rId5" Type="http://schemas.openxmlformats.org/officeDocument/2006/relationships/image" Target="../media/image14.emf"/><Relationship Id="rId4" Type="http://schemas.openxmlformats.org/officeDocument/2006/relationships/oleObject" Target="../embeddings/Microsoft_Excel_97_2003-as_munkalap5.xls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7.xls"/><Relationship Id="rId13" Type="http://schemas.openxmlformats.org/officeDocument/2006/relationships/image" Target="../media/image19.emf"/><Relationship Id="rId18" Type="http://schemas.openxmlformats.org/officeDocument/2006/relationships/oleObject" Target="../embeddings/Microsoft_Excel_97_2003-as_munkalap10.xls"/><Relationship Id="rId3" Type="http://schemas.openxmlformats.org/officeDocument/2006/relationships/notesSlide" Target="../notesSlides/notesSlide19.xml"/><Relationship Id="rId21" Type="http://schemas.openxmlformats.org/officeDocument/2006/relationships/image" Target="../media/image23.emf"/><Relationship Id="rId7" Type="http://schemas.openxmlformats.org/officeDocument/2006/relationships/image" Target="../media/image16.emf"/><Relationship Id="rId12" Type="http://schemas.openxmlformats.org/officeDocument/2006/relationships/oleObject" Target="../embeddings/Microsoft_Excel_97_2003-as_munkalap8.xls"/><Relationship Id="rId17" Type="http://schemas.openxmlformats.org/officeDocument/2006/relationships/image" Target="../media/image21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oleObject3.bin"/><Relationship Id="rId20" Type="http://schemas.openxmlformats.org/officeDocument/2006/relationships/oleObject" Target="../embeddings/Microsoft_Excel_97_2003-as_munkalap11.xls"/><Relationship Id="rId1" Type="http://schemas.openxmlformats.org/officeDocument/2006/relationships/vmlDrawing" Target="../drawings/vmlDrawing4.vml"/><Relationship Id="rId6" Type="http://schemas.openxmlformats.org/officeDocument/2006/relationships/oleObject" Target="../embeddings/oleObject1.bin"/><Relationship Id="rId11" Type="http://schemas.openxmlformats.org/officeDocument/2006/relationships/image" Target="../media/image18.emf"/><Relationship Id="rId5" Type="http://schemas.openxmlformats.org/officeDocument/2006/relationships/image" Target="../media/image15.emf"/><Relationship Id="rId15" Type="http://schemas.openxmlformats.org/officeDocument/2006/relationships/image" Target="../media/image20.emf"/><Relationship Id="rId10" Type="http://schemas.openxmlformats.org/officeDocument/2006/relationships/oleObject" Target="../embeddings/oleObject2.bin"/><Relationship Id="rId19" Type="http://schemas.openxmlformats.org/officeDocument/2006/relationships/image" Target="../media/image22.emf"/><Relationship Id="rId4" Type="http://schemas.openxmlformats.org/officeDocument/2006/relationships/oleObject" Target="../embeddings/Microsoft_Excel_97_2003-as_munkalap6.xls"/><Relationship Id="rId9" Type="http://schemas.openxmlformats.org/officeDocument/2006/relationships/image" Target="../media/image17.emf"/><Relationship Id="rId14" Type="http://schemas.openxmlformats.org/officeDocument/2006/relationships/oleObject" Target="../embeddings/Microsoft_Excel_97_2003-as_munkalap9.xls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wm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4.gif"/><Relationship Id="rId4" Type="http://schemas.openxmlformats.org/officeDocument/2006/relationships/image" Target="../media/image3.wmf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4.bin"/><Relationship Id="rId13" Type="http://schemas.openxmlformats.org/officeDocument/2006/relationships/image" Target="../media/image28.emf"/><Relationship Id="rId18" Type="http://schemas.openxmlformats.org/officeDocument/2006/relationships/oleObject" Target="../embeddings/oleObject6.bin"/><Relationship Id="rId3" Type="http://schemas.openxmlformats.org/officeDocument/2006/relationships/notesSlide" Target="../notesSlides/notesSlide20.xml"/><Relationship Id="rId21" Type="http://schemas.openxmlformats.org/officeDocument/2006/relationships/image" Target="../media/image32.emf"/><Relationship Id="rId7" Type="http://schemas.openxmlformats.org/officeDocument/2006/relationships/image" Target="../media/image25.emf"/><Relationship Id="rId12" Type="http://schemas.openxmlformats.org/officeDocument/2006/relationships/oleObject" Target="../embeddings/oleObject5.bin"/><Relationship Id="rId17" Type="http://schemas.openxmlformats.org/officeDocument/2006/relationships/image" Target="../media/image30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Microsoft_Excel_97_2003-as_munkalap16.xls"/><Relationship Id="rId20" Type="http://schemas.openxmlformats.org/officeDocument/2006/relationships/oleObject" Target="../embeddings/Microsoft_Excel_97_2003-as_munkalap17.xls"/><Relationship Id="rId1" Type="http://schemas.openxmlformats.org/officeDocument/2006/relationships/vmlDrawing" Target="../drawings/vmlDrawing5.vml"/><Relationship Id="rId6" Type="http://schemas.openxmlformats.org/officeDocument/2006/relationships/oleObject" Target="../embeddings/Microsoft_Excel_97_2003-as_munkalap13.xls"/><Relationship Id="rId11" Type="http://schemas.openxmlformats.org/officeDocument/2006/relationships/image" Target="../media/image27.emf"/><Relationship Id="rId5" Type="http://schemas.openxmlformats.org/officeDocument/2006/relationships/image" Target="../media/image24.emf"/><Relationship Id="rId15" Type="http://schemas.openxmlformats.org/officeDocument/2006/relationships/image" Target="../media/image29.emf"/><Relationship Id="rId10" Type="http://schemas.openxmlformats.org/officeDocument/2006/relationships/oleObject" Target="../embeddings/Microsoft_Excel_97_2003-as_munkalap14.xls"/><Relationship Id="rId19" Type="http://schemas.openxmlformats.org/officeDocument/2006/relationships/image" Target="../media/image31.emf"/><Relationship Id="rId4" Type="http://schemas.openxmlformats.org/officeDocument/2006/relationships/oleObject" Target="../embeddings/Microsoft_Excel_97_2003-as_munkalap12.xls"/><Relationship Id="rId9" Type="http://schemas.openxmlformats.org/officeDocument/2006/relationships/image" Target="../media/image26.emf"/><Relationship Id="rId14" Type="http://schemas.openxmlformats.org/officeDocument/2006/relationships/oleObject" Target="../embeddings/Microsoft_Excel_97_2003-as_munkalap15.xls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7.bin"/><Relationship Id="rId13" Type="http://schemas.openxmlformats.org/officeDocument/2006/relationships/image" Target="../media/image37.emf"/><Relationship Id="rId18" Type="http://schemas.openxmlformats.org/officeDocument/2006/relationships/oleObject" Target="../embeddings/oleObject9.bin"/><Relationship Id="rId3" Type="http://schemas.openxmlformats.org/officeDocument/2006/relationships/notesSlide" Target="../notesSlides/notesSlide21.xml"/><Relationship Id="rId21" Type="http://schemas.openxmlformats.org/officeDocument/2006/relationships/image" Target="../media/image41.emf"/><Relationship Id="rId7" Type="http://schemas.openxmlformats.org/officeDocument/2006/relationships/image" Target="../media/image34.emf"/><Relationship Id="rId12" Type="http://schemas.openxmlformats.org/officeDocument/2006/relationships/oleObject" Target="../embeddings/oleObject8.bin"/><Relationship Id="rId17" Type="http://schemas.openxmlformats.org/officeDocument/2006/relationships/image" Target="../media/image39.emf"/><Relationship Id="rId2" Type="http://schemas.openxmlformats.org/officeDocument/2006/relationships/slideLayout" Target="../slideLayouts/slideLayout13.xml"/><Relationship Id="rId16" Type="http://schemas.openxmlformats.org/officeDocument/2006/relationships/oleObject" Target="../embeddings/Microsoft_Excel_97_2003-as_munkalap22.xls"/><Relationship Id="rId20" Type="http://schemas.openxmlformats.org/officeDocument/2006/relationships/oleObject" Target="../embeddings/Microsoft_Excel_97_2003-as_munkalap23.xls"/><Relationship Id="rId1" Type="http://schemas.openxmlformats.org/officeDocument/2006/relationships/vmlDrawing" Target="../drawings/vmlDrawing6.vml"/><Relationship Id="rId6" Type="http://schemas.openxmlformats.org/officeDocument/2006/relationships/oleObject" Target="../embeddings/Microsoft_Excel_97_2003-as_munkalap19.xls"/><Relationship Id="rId11" Type="http://schemas.openxmlformats.org/officeDocument/2006/relationships/image" Target="../media/image36.emf"/><Relationship Id="rId5" Type="http://schemas.openxmlformats.org/officeDocument/2006/relationships/image" Target="../media/image33.emf"/><Relationship Id="rId15" Type="http://schemas.openxmlformats.org/officeDocument/2006/relationships/image" Target="../media/image38.emf"/><Relationship Id="rId10" Type="http://schemas.openxmlformats.org/officeDocument/2006/relationships/oleObject" Target="../embeddings/Microsoft_Excel_97_2003-as_munkalap20.xls"/><Relationship Id="rId19" Type="http://schemas.openxmlformats.org/officeDocument/2006/relationships/image" Target="../media/image40.emf"/><Relationship Id="rId4" Type="http://schemas.openxmlformats.org/officeDocument/2006/relationships/oleObject" Target="../embeddings/Microsoft_Excel_97_2003-as_munkalap18.xls"/><Relationship Id="rId9" Type="http://schemas.openxmlformats.org/officeDocument/2006/relationships/image" Target="../media/image35.emf"/><Relationship Id="rId14" Type="http://schemas.openxmlformats.org/officeDocument/2006/relationships/oleObject" Target="../embeddings/Microsoft_Excel_97_2003-as_munkalap21.xls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4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4.xml"/></Relationships>
</file>

<file path=ppt/slides/_rels/slide2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26.xls"/><Relationship Id="rId13" Type="http://schemas.openxmlformats.org/officeDocument/2006/relationships/image" Target="../media/image46.emf"/><Relationship Id="rId3" Type="http://schemas.openxmlformats.org/officeDocument/2006/relationships/notesSlide" Target="../notesSlides/notesSlide24.xml"/><Relationship Id="rId7" Type="http://schemas.openxmlformats.org/officeDocument/2006/relationships/image" Target="../media/image43.emf"/><Relationship Id="rId12" Type="http://schemas.openxmlformats.org/officeDocument/2006/relationships/oleObject" Target="../embeddings/Microsoft_Excel_97_2003-as_munkalap28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7.vml"/><Relationship Id="rId6" Type="http://schemas.openxmlformats.org/officeDocument/2006/relationships/oleObject" Target="../embeddings/Microsoft_Excel_97_2003-as_munkalap25.xls"/><Relationship Id="rId11" Type="http://schemas.openxmlformats.org/officeDocument/2006/relationships/image" Target="../media/image45.emf"/><Relationship Id="rId5" Type="http://schemas.openxmlformats.org/officeDocument/2006/relationships/image" Target="../media/image42.emf"/><Relationship Id="rId15" Type="http://schemas.openxmlformats.org/officeDocument/2006/relationships/image" Target="../media/image47.emf"/><Relationship Id="rId10" Type="http://schemas.openxmlformats.org/officeDocument/2006/relationships/oleObject" Target="../embeddings/Microsoft_Excel_97_2003-as_munkalap27.xls"/><Relationship Id="rId4" Type="http://schemas.openxmlformats.org/officeDocument/2006/relationships/oleObject" Target="../embeddings/Microsoft_Excel_97_2003-as_munkalap24.xls"/><Relationship Id="rId9" Type="http://schemas.openxmlformats.org/officeDocument/2006/relationships/image" Target="../media/image44.emf"/><Relationship Id="rId14" Type="http://schemas.openxmlformats.org/officeDocument/2006/relationships/oleObject" Target="../embeddings/Microsoft_Excel_97_2003-as_munkalap29.xls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32.xls"/><Relationship Id="rId13" Type="http://schemas.openxmlformats.org/officeDocument/2006/relationships/image" Target="../media/image52.emf"/><Relationship Id="rId3" Type="http://schemas.openxmlformats.org/officeDocument/2006/relationships/notesSlide" Target="../notesSlides/notesSlide25.xml"/><Relationship Id="rId7" Type="http://schemas.openxmlformats.org/officeDocument/2006/relationships/image" Target="../media/image49.emf"/><Relationship Id="rId12" Type="http://schemas.openxmlformats.org/officeDocument/2006/relationships/oleObject" Target="../embeddings/Microsoft_Excel_97_2003-as_munkalap34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8.vml"/><Relationship Id="rId6" Type="http://schemas.openxmlformats.org/officeDocument/2006/relationships/oleObject" Target="../embeddings/Microsoft_Excel_97_2003-as_munkalap31.xls"/><Relationship Id="rId11" Type="http://schemas.openxmlformats.org/officeDocument/2006/relationships/image" Target="../media/image51.emf"/><Relationship Id="rId5" Type="http://schemas.openxmlformats.org/officeDocument/2006/relationships/image" Target="../media/image48.emf"/><Relationship Id="rId15" Type="http://schemas.openxmlformats.org/officeDocument/2006/relationships/image" Target="../media/image53.emf"/><Relationship Id="rId10" Type="http://schemas.openxmlformats.org/officeDocument/2006/relationships/oleObject" Target="../embeddings/Microsoft_Excel_97_2003-as_munkalap33.xls"/><Relationship Id="rId4" Type="http://schemas.openxmlformats.org/officeDocument/2006/relationships/oleObject" Target="../embeddings/Microsoft_Excel_97_2003-as_munkalap30.xls"/><Relationship Id="rId9" Type="http://schemas.openxmlformats.org/officeDocument/2006/relationships/image" Target="../media/image50.emf"/><Relationship Id="rId14" Type="http://schemas.openxmlformats.org/officeDocument/2006/relationships/oleObject" Target="../embeddings/Microsoft_Excel_97_2003-as_munkalap35.xls"/></Relationships>
</file>

<file path=ppt/slides/_rels/slide2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38.xls"/><Relationship Id="rId13" Type="http://schemas.openxmlformats.org/officeDocument/2006/relationships/image" Target="../media/image58.emf"/><Relationship Id="rId3" Type="http://schemas.openxmlformats.org/officeDocument/2006/relationships/notesSlide" Target="../notesSlides/notesSlide26.xml"/><Relationship Id="rId7" Type="http://schemas.openxmlformats.org/officeDocument/2006/relationships/image" Target="../media/image55.emf"/><Relationship Id="rId12" Type="http://schemas.openxmlformats.org/officeDocument/2006/relationships/oleObject" Target="../embeddings/Microsoft_Excel_97_2003-as_munkalap4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9.vml"/><Relationship Id="rId6" Type="http://schemas.openxmlformats.org/officeDocument/2006/relationships/oleObject" Target="../embeddings/Microsoft_Excel_97_2003-as_munkalap37.xls"/><Relationship Id="rId11" Type="http://schemas.openxmlformats.org/officeDocument/2006/relationships/image" Target="../media/image57.emf"/><Relationship Id="rId5" Type="http://schemas.openxmlformats.org/officeDocument/2006/relationships/image" Target="../media/image54.emf"/><Relationship Id="rId15" Type="http://schemas.openxmlformats.org/officeDocument/2006/relationships/image" Target="../media/image59.emf"/><Relationship Id="rId10" Type="http://schemas.openxmlformats.org/officeDocument/2006/relationships/oleObject" Target="../embeddings/Microsoft_Excel_97_2003-as_munkalap39.xls"/><Relationship Id="rId4" Type="http://schemas.openxmlformats.org/officeDocument/2006/relationships/oleObject" Target="../embeddings/Microsoft_Excel_97_2003-as_munkalap36.xls"/><Relationship Id="rId9" Type="http://schemas.openxmlformats.org/officeDocument/2006/relationships/image" Target="../media/image56.emf"/><Relationship Id="rId14" Type="http://schemas.openxmlformats.org/officeDocument/2006/relationships/oleObject" Target="../embeddings/Microsoft_Excel_97_2003-as_munkalap41.xls"/></Relationships>
</file>

<file path=ppt/slides/_rels/slide2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44.xls"/><Relationship Id="rId3" Type="http://schemas.openxmlformats.org/officeDocument/2006/relationships/notesSlide" Target="../notesSlides/notesSlide27.xml"/><Relationship Id="rId7" Type="http://schemas.openxmlformats.org/officeDocument/2006/relationships/image" Target="../media/image6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0.vml"/><Relationship Id="rId6" Type="http://schemas.openxmlformats.org/officeDocument/2006/relationships/oleObject" Target="../embeddings/Microsoft_Excel_97_2003-as_munkalap43.xls"/><Relationship Id="rId11" Type="http://schemas.openxmlformats.org/officeDocument/2006/relationships/image" Target="../media/image63.emf"/><Relationship Id="rId5" Type="http://schemas.openxmlformats.org/officeDocument/2006/relationships/image" Target="../media/image60.emf"/><Relationship Id="rId10" Type="http://schemas.openxmlformats.org/officeDocument/2006/relationships/oleObject" Target="../embeddings/Microsoft_Excel_97_2003-as_munkalap45.xls"/><Relationship Id="rId4" Type="http://schemas.openxmlformats.org/officeDocument/2006/relationships/oleObject" Target="../embeddings/Microsoft_Excel_97_2003-as_munkalap42.xls"/><Relationship Id="rId9" Type="http://schemas.openxmlformats.org/officeDocument/2006/relationships/image" Target="../media/image62.emf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48.xls"/><Relationship Id="rId3" Type="http://schemas.openxmlformats.org/officeDocument/2006/relationships/notesSlide" Target="../notesSlides/notesSlide28.xml"/><Relationship Id="rId7" Type="http://schemas.openxmlformats.org/officeDocument/2006/relationships/image" Target="../media/image6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1.vml"/><Relationship Id="rId6" Type="http://schemas.openxmlformats.org/officeDocument/2006/relationships/oleObject" Target="../embeddings/Microsoft_Excel_97_2003-as_munkalap47.xls"/><Relationship Id="rId11" Type="http://schemas.openxmlformats.org/officeDocument/2006/relationships/image" Target="../media/image67.emf"/><Relationship Id="rId5" Type="http://schemas.openxmlformats.org/officeDocument/2006/relationships/image" Target="../media/image64.emf"/><Relationship Id="rId10" Type="http://schemas.openxmlformats.org/officeDocument/2006/relationships/oleObject" Target="../embeddings/Microsoft_Excel_97_2003-as_munkalap49.xls"/><Relationship Id="rId4" Type="http://schemas.openxmlformats.org/officeDocument/2006/relationships/oleObject" Target="../embeddings/Microsoft_Excel_97_2003-as_munkalap46.xls"/><Relationship Id="rId9" Type="http://schemas.openxmlformats.org/officeDocument/2006/relationships/image" Target="../media/image66.emf"/></Relationships>
</file>

<file path=ppt/slides/_rels/slide29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52.xls"/><Relationship Id="rId3" Type="http://schemas.openxmlformats.org/officeDocument/2006/relationships/notesSlide" Target="../notesSlides/notesSlide29.xml"/><Relationship Id="rId7" Type="http://schemas.openxmlformats.org/officeDocument/2006/relationships/image" Target="../media/image6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2.vml"/><Relationship Id="rId6" Type="http://schemas.openxmlformats.org/officeDocument/2006/relationships/oleObject" Target="../embeddings/Microsoft_Excel_97_2003-as_munkalap51.xls"/><Relationship Id="rId11" Type="http://schemas.openxmlformats.org/officeDocument/2006/relationships/image" Target="../media/image71.emf"/><Relationship Id="rId5" Type="http://schemas.openxmlformats.org/officeDocument/2006/relationships/image" Target="../media/image68.emf"/><Relationship Id="rId10" Type="http://schemas.openxmlformats.org/officeDocument/2006/relationships/oleObject" Target="../embeddings/Microsoft_Excel_97_2003-as_munkalap53.xls"/><Relationship Id="rId4" Type="http://schemas.openxmlformats.org/officeDocument/2006/relationships/oleObject" Target="../embeddings/Microsoft_Excel_97_2003-as_munkalap50.xls"/><Relationship Id="rId9" Type="http://schemas.openxmlformats.org/officeDocument/2006/relationships/image" Target="../media/image70.em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6.gi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0.xml"/><Relationship Id="rId7" Type="http://schemas.openxmlformats.org/officeDocument/2006/relationships/image" Target="../media/image7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3.vml"/><Relationship Id="rId6" Type="http://schemas.openxmlformats.org/officeDocument/2006/relationships/oleObject" Target="../embeddings/Microsoft_Excel_97_2003-as_munkalap55.xls"/><Relationship Id="rId5" Type="http://schemas.openxmlformats.org/officeDocument/2006/relationships/image" Target="../media/image72.emf"/><Relationship Id="rId4" Type="http://schemas.openxmlformats.org/officeDocument/2006/relationships/oleObject" Target="../embeddings/Microsoft_Excel_97_2003-as_munkalap54.xls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58.xls"/><Relationship Id="rId3" Type="http://schemas.openxmlformats.org/officeDocument/2006/relationships/notesSlide" Target="../notesSlides/notesSlide31.xml"/><Relationship Id="rId7" Type="http://schemas.openxmlformats.org/officeDocument/2006/relationships/image" Target="../media/image75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4.vml"/><Relationship Id="rId6" Type="http://schemas.openxmlformats.org/officeDocument/2006/relationships/oleObject" Target="../embeddings/Microsoft_Excel_97_2003-as_munkalap57.xls"/><Relationship Id="rId11" Type="http://schemas.openxmlformats.org/officeDocument/2006/relationships/image" Target="../media/image77.emf"/><Relationship Id="rId5" Type="http://schemas.openxmlformats.org/officeDocument/2006/relationships/image" Target="../media/image74.emf"/><Relationship Id="rId10" Type="http://schemas.openxmlformats.org/officeDocument/2006/relationships/oleObject" Target="../embeddings/Microsoft_Excel_97_2003-as_munkalap59.xls"/><Relationship Id="rId4" Type="http://schemas.openxmlformats.org/officeDocument/2006/relationships/oleObject" Target="../embeddings/Microsoft_Excel_97_2003-as_munkalap56.xls"/><Relationship Id="rId9" Type="http://schemas.openxmlformats.org/officeDocument/2006/relationships/image" Target="../media/image76.e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62.xls"/><Relationship Id="rId3" Type="http://schemas.openxmlformats.org/officeDocument/2006/relationships/notesSlide" Target="../notesSlides/notesSlide32.xml"/><Relationship Id="rId7" Type="http://schemas.openxmlformats.org/officeDocument/2006/relationships/image" Target="../media/image79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5.vml"/><Relationship Id="rId6" Type="http://schemas.openxmlformats.org/officeDocument/2006/relationships/oleObject" Target="../embeddings/Microsoft_Excel_97_2003-as_munkalap61.xls"/><Relationship Id="rId11" Type="http://schemas.openxmlformats.org/officeDocument/2006/relationships/image" Target="../media/image81.emf"/><Relationship Id="rId5" Type="http://schemas.openxmlformats.org/officeDocument/2006/relationships/image" Target="../media/image78.emf"/><Relationship Id="rId10" Type="http://schemas.openxmlformats.org/officeDocument/2006/relationships/oleObject" Target="../embeddings/Microsoft_Excel_97_2003-as_munkalap63.xls"/><Relationship Id="rId4" Type="http://schemas.openxmlformats.org/officeDocument/2006/relationships/oleObject" Target="../embeddings/Microsoft_Excel_97_2003-as_munkalap60.xls"/><Relationship Id="rId9" Type="http://schemas.openxmlformats.org/officeDocument/2006/relationships/image" Target="../media/image80.emf"/></Relationships>
</file>

<file path=ppt/slides/_rels/slide3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66.xls"/><Relationship Id="rId3" Type="http://schemas.openxmlformats.org/officeDocument/2006/relationships/notesSlide" Target="../notesSlides/notesSlide33.xml"/><Relationship Id="rId7" Type="http://schemas.openxmlformats.org/officeDocument/2006/relationships/image" Target="../media/image83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6.vml"/><Relationship Id="rId6" Type="http://schemas.openxmlformats.org/officeDocument/2006/relationships/oleObject" Target="../embeddings/Microsoft_Excel_97_2003-as_munkalap65.xls"/><Relationship Id="rId11" Type="http://schemas.openxmlformats.org/officeDocument/2006/relationships/image" Target="../media/image85.emf"/><Relationship Id="rId5" Type="http://schemas.openxmlformats.org/officeDocument/2006/relationships/image" Target="../media/image82.emf"/><Relationship Id="rId10" Type="http://schemas.openxmlformats.org/officeDocument/2006/relationships/oleObject" Target="../embeddings/Microsoft_Excel_97_2003-as_munkalap67.xls"/><Relationship Id="rId4" Type="http://schemas.openxmlformats.org/officeDocument/2006/relationships/oleObject" Target="../embeddings/Microsoft_Excel_97_2003-as_munkalap64.xls"/><Relationship Id="rId9" Type="http://schemas.openxmlformats.org/officeDocument/2006/relationships/image" Target="../media/image84.e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70.xls"/><Relationship Id="rId3" Type="http://schemas.openxmlformats.org/officeDocument/2006/relationships/notesSlide" Target="../notesSlides/notesSlide34.xml"/><Relationship Id="rId7" Type="http://schemas.openxmlformats.org/officeDocument/2006/relationships/image" Target="../media/image87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7.vml"/><Relationship Id="rId6" Type="http://schemas.openxmlformats.org/officeDocument/2006/relationships/oleObject" Target="../embeddings/Microsoft_Excel_97_2003-as_munkalap69.xls"/><Relationship Id="rId11" Type="http://schemas.openxmlformats.org/officeDocument/2006/relationships/image" Target="../media/image89.emf"/><Relationship Id="rId5" Type="http://schemas.openxmlformats.org/officeDocument/2006/relationships/image" Target="../media/image86.emf"/><Relationship Id="rId10" Type="http://schemas.openxmlformats.org/officeDocument/2006/relationships/oleObject" Target="../embeddings/Microsoft_Excel_97_2003-as_munkalap71.xls"/><Relationship Id="rId4" Type="http://schemas.openxmlformats.org/officeDocument/2006/relationships/oleObject" Target="../embeddings/Microsoft_Excel_97_2003-as_munkalap68.xls"/><Relationship Id="rId9" Type="http://schemas.openxmlformats.org/officeDocument/2006/relationships/image" Target="../media/image88.emf"/></Relationships>
</file>

<file path=ppt/slides/_rels/slide35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74.xls"/><Relationship Id="rId3" Type="http://schemas.openxmlformats.org/officeDocument/2006/relationships/notesSlide" Target="../notesSlides/notesSlide35.xml"/><Relationship Id="rId7" Type="http://schemas.openxmlformats.org/officeDocument/2006/relationships/image" Target="../media/image91.emf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8.vml"/><Relationship Id="rId6" Type="http://schemas.openxmlformats.org/officeDocument/2006/relationships/oleObject" Target="../embeddings/Microsoft_Excel_97_2003-as_munkalap73.xls"/><Relationship Id="rId11" Type="http://schemas.openxmlformats.org/officeDocument/2006/relationships/image" Target="../media/image93.emf"/><Relationship Id="rId5" Type="http://schemas.openxmlformats.org/officeDocument/2006/relationships/image" Target="../media/image90.emf"/><Relationship Id="rId10" Type="http://schemas.openxmlformats.org/officeDocument/2006/relationships/oleObject" Target="../embeddings/Microsoft_Excel_97_2003-as_munkalap75.xls"/><Relationship Id="rId4" Type="http://schemas.openxmlformats.org/officeDocument/2006/relationships/oleObject" Target="../embeddings/Microsoft_Excel_97_2003-as_munkalap72.xls"/><Relationship Id="rId9" Type="http://schemas.openxmlformats.org/officeDocument/2006/relationships/image" Target="../media/image92.emf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78.xls"/><Relationship Id="rId13" Type="http://schemas.openxmlformats.org/officeDocument/2006/relationships/image" Target="../media/image98.emf"/><Relationship Id="rId3" Type="http://schemas.openxmlformats.org/officeDocument/2006/relationships/notesSlide" Target="../notesSlides/notesSlide36.xml"/><Relationship Id="rId7" Type="http://schemas.openxmlformats.org/officeDocument/2006/relationships/image" Target="../media/image95.emf"/><Relationship Id="rId12" Type="http://schemas.openxmlformats.org/officeDocument/2006/relationships/oleObject" Target="../embeddings/Microsoft_Excel_97_2003-as_munkalap80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19.vml"/><Relationship Id="rId6" Type="http://schemas.openxmlformats.org/officeDocument/2006/relationships/oleObject" Target="../embeddings/Microsoft_Excel_97_2003-as_munkalap77.xls"/><Relationship Id="rId11" Type="http://schemas.openxmlformats.org/officeDocument/2006/relationships/image" Target="../media/image97.emf"/><Relationship Id="rId5" Type="http://schemas.openxmlformats.org/officeDocument/2006/relationships/image" Target="../media/image94.emf"/><Relationship Id="rId10" Type="http://schemas.openxmlformats.org/officeDocument/2006/relationships/oleObject" Target="../embeddings/Microsoft_Excel_97_2003-as_munkalap79.xls"/><Relationship Id="rId4" Type="http://schemas.openxmlformats.org/officeDocument/2006/relationships/oleObject" Target="../embeddings/Microsoft_Excel_97_2003-as_munkalap76.xls"/><Relationship Id="rId9" Type="http://schemas.openxmlformats.org/officeDocument/2006/relationships/image" Target="../media/image96.emf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Microsoft_Excel_97_2003-as_munkalap83.xls"/><Relationship Id="rId13" Type="http://schemas.openxmlformats.org/officeDocument/2006/relationships/image" Target="../media/image103.emf"/><Relationship Id="rId3" Type="http://schemas.openxmlformats.org/officeDocument/2006/relationships/notesSlide" Target="../notesSlides/notesSlide37.xml"/><Relationship Id="rId7" Type="http://schemas.openxmlformats.org/officeDocument/2006/relationships/image" Target="../media/image100.emf"/><Relationship Id="rId12" Type="http://schemas.openxmlformats.org/officeDocument/2006/relationships/oleObject" Target="../embeddings/Microsoft_Excel_97_2003-as_munkalap85.xls"/><Relationship Id="rId2" Type="http://schemas.openxmlformats.org/officeDocument/2006/relationships/slideLayout" Target="../slideLayouts/slideLayout13.xml"/><Relationship Id="rId1" Type="http://schemas.openxmlformats.org/officeDocument/2006/relationships/vmlDrawing" Target="../drawings/vmlDrawing20.vml"/><Relationship Id="rId6" Type="http://schemas.openxmlformats.org/officeDocument/2006/relationships/oleObject" Target="../embeddings/Microsoft_Excel_97_2003-as_munkalap82.xls"/><Relationship Id="rId11" Type="http://schemas.openxmlformats.org/officeDocument/2006/relationships/image" Target="../media/image102.emf"/><Relationship Id="rId5" Type="http://schemas.openxmlformats.org/officeDocument/2006/relationships/image" Target="../media/image99.emf"/><Relationship Id="rId10" Type="http://schemas.openxmlformats.org/officeDocument/2006/relationships/oleObject" Target="../embeddings/Microsoft_Excel_97_2003-as_munkalap84.xls"/><Relationship Id="rId4" Type="http://schemas.openxmlformats.org/officeDocument/2006/relationships/oleObject" Target="../embeddings/Microsoft_Excel_97_2003-as_munkalap81.xls"/><Relationship Id="rId9" Type="http://schemas.openxmlformats.org/officeDocument/2006/relationships/image" Target="../media/image101.emf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chart" Target="../charts/chart1.xml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chart" Target="../charts/chart4.xml"/><Relationship Id="rId5" Type="http://schemas.openxmlformats.org/officeDocument/2006/relationships/chart" Target="../charts/chart3.xml"/><Relationship Id="rId4" Type="http://schemas.openxmlformats.org/officeDocument/2006/relationships/chart" Target="../charts/char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WordArt 8"/>
          <p:cNvSpPr>
            <a:spLocks noChangeArrowheads="1" noChangeShapeType="1" noTextEdit="1"/>
          </p:cNvSpPr>
          <p:nvPr/>
        </p:nvSpPr>
        <p:spPr bwMode="auto">
          <a:xfrm>
            <a:off x="2268538" y="1484313"/>
            <a:ext cx="4822825" cy="3025775"/>
          </a:xfrm>
          <a:prstGeom prst="rect">
            <a:avLst/>
          </a:prstGeom>
        </p:spPr>
        <p:txBody>
          <a:bodyPr wrap="none" fromWordArt="1">
            <a:prstTxWarp prst="textFadeUp">
              <a:avLst>
                <a:gd name="adj" fmla="val 9991"/>
              </a:avLst>
            </a:prstTxWarp>
          </a:bodyPr>
          <a:lstStyle/>
          <a:p>
            <a:pPr algn="ctr"/>
            <a:r>
              <a:rPr lang="hu-H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ÉRETTSÉGI </a:t>
            </a:r>
          </a:p>
          <a:p>
            <a:pPr algn="ctr"/>
            <a:r>
              <a:rPr lang="hu-HU" sz="3600" kern="10" dirty="0" smtClean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2014.</a:t>
            </a:r>
            <a:endParaRPr lang="hu-HU" sz="3600" kern="10" dirty="0">
              <a:ln w="12700">
                <a:solidFill>
                  <a:srgbClr val="B2B2B2"/>
                </a:solidFill>
                <a:round/>
                <a:headEnd/>
                <a:tailEnd/>
              </a:ln>
              <a:gradFill rotWithShape="1">
                <a:gsLst>
                  <a:gs pos="0">
                    <a:srgbClr val="520402"/>
                  </a:gs>
                  <a:gs pos="100000">
                    <a:srgbClr val="FFCC00"/>
                  </a:gs>
                </a:gsLst>
                <a:lin ang="5400000" scaled="1"/>
              </a:gradFill>
              <a:effectLst>
                <a:outerShdw dist="35921" dir="2700000" sy="50000" rotWithShape="0">
                  <a:schemeClr val="bg1">
                    <a:alpha val="70000"/>
                  </a:schemeClr>
                </a:outerShdw>
              </a:effectLst>
              <a:latin typeface="Arial Black"/>
            </a:endParaRPr>
          </a:p>
          <a:p>
            <a:pPr algn="ctr"/>
            <a:r>
              <a:rPr lang="hu-HU" sz="3600" kern="10" dirty="0">
                <a:ln w="12700">
                  <a:solidFill>
                    <a:srgbClr val="B2B2B2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520402"/>
                    </a:gs>
                    <a:gs pos="100000">
                      <a:srgbClr val="FFCC00"/>
                    </a:gs>
                  </a:gsLst>
                  <a:lin ang="5400000" scaled="1"/>
                </a:gradFill>
                <a:effectLst>
                  <a:outerShdw dist="35921" dir="2700000" sy="50000" rotWithShape="0">
                    <a:schemeClr val="bg1">
                      <a:alpha val="70000"/>
                    </a:schemeClr>
                  </a:outerShdw>
                </a:effectLst>
                <a:latin typeface="Arial Black"/>
              </a:rPr>
              <a:t>MÁJUS-JÚNIUS</a:t>
            </a:r>
          </a:p>
        </p:txBody>
      </p:sp>
      <p:sp>
        <p:nvSpPr>
          <p:cNvPr id="22531" name="Text Box 10"/>
          <p:cNvSpPr txBox="1">
            <a:spLocks noChangeArrowheads="1"/>
          </p:cNvSpPr>
          <p:nvPr/>
        </p:nvSpPr>
        <p:spPr bwMode="auto">
          <a:xfrm>
            <a:off x="611188" y="5013325"/>
            <a:ext cx="7777162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dirty="0">
                <a:solidFill>
                  <a:srgbClr val="FF0000"/>
                </a:solidFill>
              </a:rPr>
              <a:t>A prezentációban </a:t>
            </a:r>
            <a:r>
              <a:rPr lang="hu-HU" dirty="0" smtClean="0">
                <a:solidFill>
                  <a:srgbClr val="FF0000"/>
                </a:solidFill>
              </a:rPr>
              <a:t>számos helyen kis </a:t>
            </a:r>
            <a:r>
              <a:rPr lang="hu-HU" dirty="0">
                <a:solidFill>
                  <a:srgbClr val="FF0000"/>
                </a:solidFill>
              </a:rPr>
              <a:t>betűvel vagy külön utalással a </a:t>
            </a:r>
            <a:r>
              <a:rPr lang="hu-HU" dirty="0" smtClean="0">
                <a:solidFill>
                  <a:srgbClr val="FF0000"/>
                </a:solidFill>
              </a:rPr>
              <a:t>    2009-2013. május-júniusi vizsgaidőszakok </a:t>
            </a:r>
            <a:r>
              <a:rPr lang="hu-HU" dirty="0">
                <a:solidFill>
                  <a:srgbClr val="FF0000"/>
                </a:solidFill>
              </a:rPr>
              <a:t>adatait is feltüntettük.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1747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1748" name="Rectangle 4"/>
          <p:cNvSpPr>
            <a:spLocks noChangeArrowheads="1"/>
          </p:cNvSpPr>
          <p:nvPr/>
        </p:nvSpPr>
        <p:spPr bwMode="auto">
          <a:xfrm>
            <a:off x="250825" y="549275"/>
            <a:ext cx="8642350" cy="647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/>
              <a:t>A tanulói észrevételek bírálatának eredménye</a:t>
            </a:r>
          </a:p>
        </p:txBody>
      </p:sp>
      <p:sp>
        <p:nvSpPr>
          <p:cNvPr id="31749" name="Text Box 99"/>
          <p:cNvSpPr txBox="1">
            <a:spLocks noChangeArrowheads="1"/>
          </p:cNvSpPr>
          <p:nvPr/>
        </p:nvSpPr>
        <p:spPr bwMode="auto">
          <a:xfrm>
            <a:off x="251520" y="5933206"/>
            <a:ext cx="8892480" cy="34163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>
              <a:lnSpc>
                <a:spcPct val="90000"/>
              </a:lnSpc>
              <a:spcBef>
                <a:spcPct val="20000"/>
              </a:spcBef>
            </a:pPr>
            <a:r>
              <a:rPr lang="hu-HU" b="1" dirty="0"/>
              <a:t>A javítás „minősége” állandó, nem változott az egyes vizsgaidőszakokban.</a:t>
            </a:r>
            <a:endParaRPr lang="hu-HU" sz="1600" b="1" dirty="0"/>
          </a:p>
        </p:txBody>
      </p:sp>
      <p:graphicFrame>
        <p:nvGraphicFramePr>
          <p:cNvPr id="107685" name="Group 165"/>
          <p:cNvGraphicFramePr>
            <a:graphicFrameLocks noGrp="1"/>
          </p:cNvGraphicFramePr>
          <p:nvPr/>
        </p:nvGraphicFramePr>
        <p:xfrm>
          <a:off x="539750" y="1484313"/>
          <a:ext cx="8032778" cy="4392488"/>
        </p:xfrm>
        <a:graphic>
          <a:graphicData uri="http://schemas.openxmlformats.org/drawingml/2006/table">
            <a:tbl>
              <a:tblPr/>
              <a:tblGrid>
                <a:gridCol w="1178507"/>
                <a:gridCol w="2837882"/>
                <a:gridCol w="2008958"/>
                <a:gridCol w="2007431"/>
              </a:tblGrid>
              <a:tr h="76125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2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Az eredeti értékelés helybenhagyva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Pontszám emelkedés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Pontszám csökkenés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2007.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67,5%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66%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67%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30%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68%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320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70,9%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27,8%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71,2%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1%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29,2%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69,5%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20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1,3%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3"/>
          <p:cNvSpPr>
            <a:spLocks noChangeArrowheads="1"/>
          </p:cNvSpPr>
          <p:nvPr/>
        </p:nvSpPr>
        <p:spPr bwMode="auto">
          <a:xfrm>
            <a:off x="3059113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2771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2772" name="Rectangle 5"/>
          <p:cNvSpPr>
            <a:spLocks noChangeArrowheads="1"/>
          </p:cNvSpPr>
          <p:nvPr/>
        </p:nvSpPr>
        <p:spPr bwMode="auto">
          <a:xfrm>
            <a:off x="1692275" y="620713"/>
            <a:ext cx="5689600" cy="819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Törvényességi kérelmek</a:t>
            </a:r>
            <a:r>
              <a:rPr lang="hu-HU" sz="3600" b="1" dirty="0"/>
              <a:t/>
            </a:r>
            <a:br>
              <a:rPr lang="hu-HU" sz="3600" b="1" dirty="0"/>
            </a:br>
            <a:r>
              <a:rPr lang="hu-HU" sz="1000" b="1" dirty="0" smtClean="0"/>
              <a:t>2010. </a:t>
            </a:r>
            <a:r>
              <a:rPr lang="hu-HU" sz="2400" dirty="0"/>
              <a:t>–</a:t>
            </a:r>
            <a:r>
              <a:rPr lang="hu-HU" sz="2400" b="1" dirty="0"/>
              <a:t> </a:t>
            </a:r>
            <a:r>
              <a:rPr lang="hu-HU" sz="1100" b="1" dirty="0" smtClean="0"/>
              <a:t>2011. </a:t>
            </a:r>
            <a:r>
              <a:rPr lang="hu-HU" sz="2400" b="1" dirty="0"/>
              <a:t>– </a:t>
            </a:r>
            <a:r>
              <a:rPr lang="hu-HU" sz="1300" b="1" dirty="0" smtClean="0"/>
              <a:t>2012. </a:t>
            </a:r>
            <a:r>
              <a:rPr lang="hu-HU" sz="1400" b="1" dirty="0"/>
              <a:t>– </a:t>
            </a:r>
            <a:r>
              <a:rPr lang="hu-HU" sz="1400" b="1" dirty="0" smtClean="0"/>
              <a:t>2013. </a:t>
            </a:r>
            <a:r>
              <a:rPr lang="hu-HU" sz="2400" b="1" dirty="0" smtClean="0"/>
              <a:t>– 2014.</a:t>
            </a:r>
            <a:endParaRPr lang="hu-HU" sz="2400" b="1" dirty="0"/>
          </a:p>
        </p:txBody>
      </p:sp>
      <p:sp>
        <p:nvSpPr>
          <p:cNvPr id="32773" name="Text Box 220"/>
          <p:cNvSpPr txBox="1">
            <a:spLocks noChangeArrowheads="1"/>
          </p:cNvSpPr>
          <p:nvPr/>
        </p:nvSpPr>
        <p:spPr bwMode="auto">
          <a:xfrm>
            <a:off x="1258888" y="1916113"/>
            <a:ext cx="6842125" cy="353943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Összesen:  </a:t>
            </a:r>
            <a:r>
              <a:rPr lang="hu-HU" sz="2000" b="1" dirty="0">
                <a:solidFill>
                  <a:srgbClr val="FF0000"/>
                </a:solidFill>
              </a:rPr>
              <a:t>	</a:t>
            </a:r>
            <a:r>
              <a:rPr lang="hu-HU" sz="2400" b="1" dirty="0">
                <a:solidFill>
                  <a:srgbClr val="FF0000"/>
                </a:solidFill>
              </a:rPr>
              <a:t>		</a:t>
            </a:r>
            <a:r>
              <a:rPr lang="hu-HU" sz="2400" b="1" dirty="0" smtClean="0">
                <a:solidFill>
                  <a:srgbClr val="FF0000"/>
                </a:solidFill>
              </a:rPr>
              <a:t> 	</a:t>
            </a:r>
            <a:r>
              <a:rPr lang="hu-HU" sz="1000" b="1" dirty="0" smtClean="0">
                <a:solidFill>
                  <a:srgbClr val="FF0000"/>
                </a:solidFill>
              </a:rPr>
              <a:t> 80   </a:t>
            </a:r>
            <a:r>
              <a:rPr lang="hu-HU" sz="1100" b="1" dirty="0" smtClean="0">
                <a:solidFill>
                  <a:srgbClr val="FF0000"/>
                </a:solidFill>
              </a:rPr>
              <a:t>76 </a:t>
            </a:r>
            <a:r>
              <a:rPr lang="hu-HU" sz="1400" b="1" dirty="0" smtClean="0">
                <a:solidFill>
                  <a:srgbClr val="FF0000"/>
                </a:solidFill>
              </a:rPr>
              <a:t> </a:t>
            </a:r>
            <a:r>
              <a:rPr lang="hu-HU" sz="1300" b="1" dirty="0" smtClean="0">
                <a:solidFill>
                  <a:srgbClr val="FF0000"/>
                </a:solidFill>
              </a:rPr>
              <a:t> 63   </a:t>
            </a:r>
            <a:r>
              <a:rPr lang="hu-HU" sz="1400" b="1" dirty="0" smtClean="0">
                <a:solidFill>
                  <a:srgbClr val="FF0000"/>
                </a:solidFill>
              </a:rPr>
              <a:t>97    </a:t>
            </a:r>
            <a:r>
              <a:rPr lang="hu-HU" b="1" dirty="0" smtClean="0">
                <a:solidFill>
                  <a:srgbClr val="FF0000"/>
                </a:solidFill>
              </a:rPr>
              <a:t>105</a:t>
            </a:r>
            <a:endParaRPr lang="hu-H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Elutasítás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1200" b="1" dirty="0">
                <a:solidFill>
                  <a:srgbClr val="FF0000"/>
                </a:solidFill>
              </a:rPr>
              <a:t>(a vizsgabizottság döntése helybenhagyva): 	</a:t>
            </a:r>
            <a:r>
              <a:rPr lang="hu-HU" sz="1000" b="1" dirty="0" smtClean="0">
                <a:solidFill>
                  <a:srgbClr val="FF0000"/>
                </a:solidFill>
              </a:rPr>
              <a:t> 54    </a:t>
            </a:r>
            <a:r>
              <a:rPr lang="hu-HU" sz="1100" b="1" dirty="0">
                <a:solidFill>
                  <a:srgbClr val="FF0000"/>
                </a:solidFill>
              </a:rPr>
              <a:t>62 </a:t>
            </a:r>
            <a:r>
              <a:rPr lang="hu-HU" sz="1400" b="1" dirty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  </a:t>
            </a:r>
            <a:r>
              <a:rPr lang="hu-HU" sz="1300" b="1" dirty="0" smtClean="0">
                <a:solidFill>
                  <a:srgbClr val="FF0000"/>
                </a:solidFill>
              </a:rPr>
              <a:t>46</a:t>
            </a:r>
            <a:r>
              <a:rPr lang="hu-HU" sz="1400" b="1" dirty="0" smtClean="0">
                <a:solidFill>
                  <a:srgbClr val="FF0000"/>
                </a:solidFill>
              </a:rPr>
              <a:t>   62    </a:t>
            </a:r>
            <a:r>
              <a:rPr lang="hu-HU" b="1" dirty="0" smtClean="0">
                <a:solidFill>
                  <a:srgbClr val="FF0000"/>
                </a:solidFill>
              </a:rPr>
              <a:t>80</a:t>
            </a:r>
            <a:endParaRPr lang="hu-H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Elutasítás/elkésett kérelem: </a:t>
            </a:r>
            <a:r>
              <a:rPr lang="hu-HU" sz="2400" b="1" dirty="0">
                <a:solidFill>
                  <a:srgbClr val="FF0000"/>
                </a:solidFill>
              </a:rPr>
              <a:t>		</a:t>
            </a:r>
            <a:r>
              <a:rPr lang="hu-HU" sz="1000" b="1" dirty="0" smtClean="0">
                <a:solidFill>
                  <a:srgbClr val="FF0000"/>
                </a:solidFill>
              </a:rPr>
              <a:t>    7     </a:t>
            </a:r>
            <a:r>
              <a:rPr lang="hu-HU" sz="1100" b="1" dirty="0" smtClean="0">
                <a:solidFill>
                  <a:srgbClr val="FF0000"/>
                </a:solidFill>
              </a:rPr>
              <a:t> 0     </a:t>
            </a:r>
            <a:r>
              <a:rPr lang="hu-HU" sz="1300" b="1" dirty="0" smtClean="0">
                <a:solidFill>
                  <a:srgbClr val="FF0000"/>
                </a:solidFill>
              </a:rPr>
              <a:t> 2      </a:t>
            </a:r>
            <a:r>
              <a:rPr lang="hu-HU" sz="1400" b="1" dirty="0" err="1" smtClean="0">
                <a:solidFill>
                  <a:srgbClr val="FF0000"/>
                </a:solidFill>
              </a:rPr>
              <a:t>2</a:t>
            </a:r>
            <a:r>
              <a:rPr lang="hu-HU" sz="1400" b="1" dirty="0" smtClean="0">
                <a:solidFill>
                  <a:srgbClr val="FF0000"/>
                </a:solidFill>
              </a:rPr>
              <a:t>   </a:t>
            </a:r>
            <a:r>
              <a:rPr lang="hu-HU" b="1" dirty="0" smtClean="0">
                <a:solidFill>
                  <a:srgbClr val="FF0000"/>
                </a:solidFill>
              </a:rPr>
              <a:t>10</a:t>
            </a:r>
            <a:r>
              <a:rPr lang="hu-HU" sz="1400" b="1" dirty="0" smtClean="0">
                <a:solidFill>
                  <a:srgbClr val="FF0000"/>
                </a:solidFill>
              </a:rPr>
              <a:t>    </a:t>
            </a:r>
            <a:endParaRPr lang="hu-HU" sz="1400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Az eljárás megszüntetése </a:t>
            </a:r>
            <a:r>
              <a:rPr lang="hu-HU" sz="1200" b="1" dirty="0">
                <a:solidFill>
                  <a:srgbClr val="FF0000"/>
                </a:solidFill>
              </a:rPr>
              <a:t>(kérelem </a:t>
            </a:r>
            <a:r>
              <a:rPr lang="hu-HU" sz="1200" b="1" dirty="0" err="1">
                <a:solidFill>
                  <a:srgbClr val="FF0000"/>
                </a:solidFill>
              </a:rPr>
              <a:t>visszav</a:t>
            </a:r>
            <a:r>
              <a:rPr lang="hu-HU" sz="1200" b="1" dirty="0">
                <a:solidFill>
                  <a:srgbClr val="FF0000"/>
                </a:solidFill>
              </a:rPr>
              <a:t>.):</a:t>
            </a:r>
            <a:r>
              <a:rPr lang="hu-HU" sz="2400" b="1" dirty="0">
                <a:solidFill>
                  <a:srgbClr val="FF0000"/>
                </a:solidFill>
              </a:rPr>
              <a:t> </a:t>
            </a:r>
            <a:r>
              <a:rPr lang="hu-HU" sz="2400" b="1" dirty="0" smtClean="0">
                <a:solidFill>
                  <a:srgbClr val="FF0000"/>
                </a:solidFill>
              </a:rPr>
              <a:t>	  </a:t>
            </a:r>
            <a:r>
              <a:rPr lang="hu-HU" sz="1000" b="1" dirty="0" smtClean="0">
                <a:solidFill>
                  <a:srgbClr val="FF0000"/>
                </a:solidFill>
              </a:rPr>
              <a:t>1 </a:t>
            </a:r>
            <a:r>
              <a:rPr lang="hu-HU" sz="2400" b="1" dirty="0" smtClean="0">
                <a:solidFill>
                  <a:srgbClr val="FF0000"/>
                </a:solidFill>
              </a:rPr>
              <a:t>  </a:t>
            </a:r>
            <a:r>
              <a:rPr lang="hu-HU" sz="1100" b="1" dirty="0" smtClean="0">
                <a:solidFill>
                  <a:srgbClr val="FF0000"/>
                </a:solidFill>
              </a:rPr>
              <a:t> </a:t>
            </a:r>
            <a:r>
              <a:rPr lang="hu-HU" sz="1100" b="1" dirty="0" err="1" smtClean="0">
                <a:solidFill>
                  <a:srgbClr val="FF0000"/>
                </a:solidFill>
              </a:rPr>
              <a:t>1</a:t>
            </a:r>
            <a:r>
              <a:rPr lang="hu-HU" sz="1100" b="1" dirty="0" smtClean="0">
                <a:solidFill>
                  <a:srgbClr val="FF0000"/>
                </a:solidFill>
              </a:rPr>
              <a:t>     </a:t>
            </a:r>
            <a:r>
              <a:rPr lang="hu-HU" sz="1300" b="1" dirty="0" smtClean="0">
                <a:solidFill>
                  <a:srgbClr val="FF0000"/>
                </a:solidFill>
              </a:rPr>
              <a:t>3      </a:t>
            </a:r>
            <a:r>
              <a:rPr lang="hu-HU" sz="1400" b="1" dirty="0" smtClean="0">
                <a:solidFill>
                  <a:srgbClr val="FF0000"/>
                </a:solidFill>
              </a:rPr>
              <a:t>7     </a:t>
            </a:r>
            <a:r>
              <a:rPr lang="hu-HU" b="1" dirty="0" smtClean="0">
                <a:solidFill>
                  <a:srgbClr val="FF0000"/>
                </a:solidFill>
              </a:rPr>
              <a:t>4</a:t>
            </a:r>
            <a:endParaRPr lang="hu-H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A vizsgabizottság döntésének 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>megsemmisítése:	</a:t>
            </a:r>
            <a:r>
              <a:rPr lang="hu-HU" sz="2400" b="1" dirty="0">
                <a:solidFill>
                  <a:srgbClr val="FF0000"/>
                </a:solidFill>
              </a:rPr>
              <a:t>		</a:t>
            </a:r>
            <a:r>
              <a:rPr lang="hu-HU" sz="2400" b="1" dirty="0" smtClean="0">
                <a:solidFill>
                  <a:srgbClr val="FF0000"/>
                </a:solidFill>
              </a:rPr>
              <a:t>  </a:t>
            </a:r>
            <a:r>
              <a:rPr lang="hu-HU" sz="1000" b="1" dirty="0" smtClean="0">
                <a:solidFill>
                  <a:srgbClr val="FF0000"/>
                </a:solidFill>
              </a:rPr>
              <a:t> 4       </a:t>
            </a:r>
            <a:r>
              <a:rPr lang="hu-HU" sz="1100" b="1" dirty="0" smtClean="0">
                <a:solidFill>
                  <a:srgbClr val="FF0000"/>
                </a:solidFill>
              </a:rPr>
              <a:t>8  </a:t>
            </a:r>
            <a:r>
              <a:rPr lang="hu-HU" sz="1400" b="1" dirty="0" smtClean="0">
                <a:solidFill>
                  <a:srgbClr val="FF0000"/>
                </a:solidFill>
              </a:rPr>
              <a:t>  </a:t>
            </a:r>
            <a:r>
              <a:rPr lang="hu-HU" sz="1300" b="1" dirty="0" smtClean="0">
                <a:solidFill>
                  <a:srgbClr val="FF0000"/>
                </a:solidFill>
              </a:rPr>
              <a:t>3     </a:t>
            </a:r>
            <a:r>
              <a:rPr lang="hu-HU" sz="1400" b="1" dirty="0" smtClean="0">
                <a:solidFill>
                  <a:srgbClr val="FF0000"/>
                </a:solidFill>
              </a:rPr>
              <a:t>9     </a:t>
            </a:r>
            <a:r>
              <a:rPr lang="hu-HU" b="1" dirty="0" smtClean="0">
                <a:solidFill>
                  <a:srgbClr val="FF0000"/>
                </a:solidFill>
              </a:rPr>
              <a:t>2</a:t>
            </a:r>
            <a:endParaRPr lang="hu-HU" b="1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A vizsgabizottság döntésének </a:t>
            </a:r>
            <a:br>
              <a:rPr lang="hu-HU" b="1" dirty="0">
                <a:solidFill>
                  <a:srgbClr val="FF0000"/>
                </a:solidFill>
              </a:rPr>
            </a:br>
            <a:r>
              <a:rPr lang="hu-HU" b="1" dirty="0">
                <a:solidFill>
                  <a:srgbClr val="FF0000"/>
                </a:solidFill>
              </a:rPr>
              <a:t>megváltoztatása: 	</a:t>
            </a:r>
            <a:r>
              <a:rPr lang="hu-HU" sz="2000" b="1" dirty="0">
                <a:solidFill>
                  <a:srgbClr val="FF0000"/>
                </a:solidFill>
              </a:rPr>
              <a:t>		</a:t>
            </a:r>
            <a:r>
              <a:rPr lang="hu-HU" sz="1000" b="1" smtClean="0">
                <a:solidFill>
                  <a:srgbClr val="FF0000"/>
                </a:solidFill>
              </a:rPr>
              <a:t>    14  </a:t>
            </a:r>
            <a:r>
              <a:rPr lang="hu-HU" sz="1100" b="1" smtClean="0">
                <a:solidFill>
                  <a:srgbClr val="FF0000"/>
                </a:solidFill>
              </a:rPr>
              <a:t>     5   </a:t>
            </a:r>
            <a:r>
              <a:rPr lang="hu-HU" sz="1300" b="1" smtClean="0">
                <a:solidFill>
                  <a:srgbClr val="FF0000"/>
                </a:solidFill>
              </a:rPr>
              <a:t> </a:t>
            </a:r>
            <a:r>
              <a:rPr lang="hu-HU" sz="1300" b="1" dirty="0" smtClean="0">
                <a:solidFill>
                  <a:srgbClr val="FF0000"/>
                </a:solidFill>
              </a:rPr>
              <a:t>9    </a:t>
            </a:r>
            <a:r>
              <a:rPr lang="hu-HU" sz="1400" b="1" dirty="0" smtClean="0">
                <a:solidFill>
                  <a:srgbClr val="FF0000"/>
                </a:solidFill>
              </a:rPr>
              <a:t>17    </a:t>
            </a:r>
            <a:r>
              <a:rPr lang="hu-HU" b="1" dirty="0" smtClean="0">
                <a:solidFill>
                  <a:srgbClr val="FF0000"/>
                </a:solidFill>
              </a:rPr>
              <a:t>9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794" name="Picture 1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0" y="-26988"/>
            <a:ext cx="9144000" cy="68849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3795" name="Rectangle 4"/>
          <p:cNvSpPr>
            <a:spLocks noGrp="1" noChangeArrowheads="1"/>
          </p:cNvSpPr>
          <p:nvPr>
            <p:ph type="ctrTitle"/>
          </p:nvPr>
        </p:nvSpPr>
        <p:spPr>
          <a:xfrm>
            <a:off x="395288" y="2824163"/>
            <a:ext cx="8424862" cy="1900237"/>
          </a:xfrm>
        </p:spPr>
        <p:txBody>
          <a:bodyPr/>
          <a:lstStyle/>
          <a:p>
            <a:pPr eaLnBrk="1" hangingPunct="1"/>
            <a:r>
              <a:rPr lang="hu-HU" sz="7200" dirty="0" smtClean="0">
                <a:solidFill>
                  <a:srgbClr val="FF0000"/>
                </a:solidFill>
              </a:rPr>
              <a:t>Az eredményekről…</a:t>
            </a:r>
          </a:p>
        </p:txBody>
      </p:sp>
      <p:pic>
        <p:nvPicPr>
          <p:cNvPr id="33796" name="Picture 8" descr="j0134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659563" y="981075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33797" name="Picture 9" descr="j0134001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95288" y="4724400"/>
            <a:ext cx="1441450" cy="1152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 advClick="0" advTm="2000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337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7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337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Text Box 6"/>
          <p:cNvSpPr txBox="1">
            <a:spLocks noChangeArrowheads="1"/>
          </p:cNvSpPr>
          <p:nvPr/>
        </p:nvSpPr>
        <p:spPr bwMode="auto">
          <a:xfrm>
            <a:off x="323850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34819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777875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Érettségi vizsgaeredmények</a:t>
            </a:r>
          </a:p>
        </p:txBody>
      </p:sp>
      <p:graphicFrame>
        <p:nvGraphicFramePr>
          <p:cNvPr id="66731" name="Group 171"/>
          <p:cNvGraphicFramePr>
            <a:graphicFrameLocks noGrp="1"/>
          </p:cNvGraphicFramePr>
          <p:nvPr>
            <p:ph sz="half" idx="1"/>
          </p:nvPr>
        </p:nvGraphicFramePr>
        <p:xfrm>
          <a:off x="683568" y="980728"/>
          <a:ext cx="8002587" cy="5092387"/>
        </p:xfrm>
        <a:graphic>
          <a:graphicData uri="http://schemas.openxmlformats.org/drawingml/2006/table">
            <a:tbl>
              <a:tblPr/>
              <a:tblGrid>
                <a:gridCol w="3095699"/>
                <a:gridCol w="4906888"/>
              </a:tblGrid>
              <a:tr h="57527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Év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Összesített érettségi átlag 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az osztályzatokból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351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779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408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2005.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2006.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00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2007.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432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2008.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86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288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71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44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76250"/>
            <a:ext cx="8424863" cy="865188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Az érettségi osztályzatok vizsgatárgyankénti átlagai (középszint)</a:t>
            </a:r>
          </a:p>
        </p:txBody>
      </p:sp>
      <p:graphicFrame>
        <p:nvGraphicFramePr>
          <p:cNvPr id="126176" name="Group 224"/>
          <p:cNvGraphicFramePr>
            <a:graphicFrameLocks noGrp="1"/>
          </p:cNvGraphicFramePr>
          <p:nvPr>
            <p:ph sz="half" idx="1"/>
          </p:nvPr>
        </p:nvGraphicFramePr>
        <p:xfrm>
          <a:off x="611188" y="1412877"/>
          <a:ext cx="8137274" cy="4035474"/>
        </p:xfrm>
        <a:graphic>
          <a:graphicData uri="http://schemas.openxmlformats.org/drawingml/2006/table">
            <a:tbl>
              <a:tblPr/>
              <a:tblGrid>
                <a:gridCol w="1362697"/>
                <a:gridCol w="997962"/>
                <a:gridCol w="952081"/>
                <a:gridCol w="936104"/>
                <a:gridCol w="936104"/>
                <a:gridCol w="936104"/>
                <a:gridCol w="1080120"/>
                <a:gridCol w="936102"/>
              </a:tblGrid>
              <a:tr h="6111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2001-2003. 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átl</a:t>
                      </a: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9823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2,91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3,04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2,94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4,28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4,00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3,95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6536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Arial" pitchFamily="34" charset="0"/>
                        </a:rPr>
                        <a:t>3,75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+mn-cs"/>
                        </a:rPr>
                        <a:t>3,56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3,49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3,34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5955" name="Text Box 62"/>
          <p:cNvSpPr txBox="1">
            <a:spLocks noChangeArrowheads="1"/>
          </p:cNvSpPr>
          <p:nvPr/>
        </p:nvSpPr>
        <p:spPr bwMode="auto">
          <a:xfrm>
            <a:off x="800242" y="5618829"/>
            <a:ext cx="7705353" cy="674031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 wrap="square">
            <a:spAutoFit/>
          </a:bodyPr>
          <a:lstStyle/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  <a:latin typeface="Times New Roman CE" pitchFamily="18" charset="0"/>
              </a:rPr>
              <a:t>A jeles informatika érettségi vizsgájuk alapján </a:t>
            </a:r>
            <a:r>
              <a:rPr lang="hu-HU" sz="1200" b="1" dirty="0" smtClean="0">
                <a:solidFill>
                  <a:srgbClr val="FF0000"/>
                </a:solidFill>
                <a:latin typeface="Times New Roman CE" pitchFamily="18" charset="0"/>
              </a:rPr>
              <a:t>6029   </a:t>
            </a:r>
            <a:r>
              <a:rPr lang="hu-HU" sz="1400" b="1" dirty="0">
                <a:solidFill>
                  <a:srgbClr val="FF0000"/>
                </a:solidFill>
                <a:latin typeface="Times New Roman CE" pitchFamily="18" charset="0"/>
              </a:rPr>
              <a:t>5597  </a:t>
            </a:r>
            <a:r>
              <a:rPr lang="hu-HU" sz="1600" b="1" dirty="0" smtClean="0">
                <a:solidFill>
                  <a:srgbClr val="FF0000"/>
                </a:solidFill>
                <a:latin typeface="Times New Roman CE" pitchFamily="18" charset="0"/>
              </a:rPr>
              <a:t>5325  </a:t>
            </a:r>
            <a:r>
              <a:rPr lang="hu-HU" b="1" dirty="0" smtClean="0">
                <a:solidFill>
                  <a:srgbClr val="FF0000"/>
                </a:solidFill>
                <a:latin typeface="Times New Roman CE" pitchFamily="18" charset="0"/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  <a:latin typeface="Times New Roman CE" pitchFamily="18" charset="0"/>
              </a:rPr>
              <a:t>5227</a:t>
            </a:r>
            <a:r>
              <a:rPr lang="hu-HU" b="1" dirty="0" smtClean="0">
                <a:solidFill>
                  <a:srgbClr val="FF0000"/>
                </a:solidFill>
                <a:latin typeface="Times New Roman CE" pitchFamily="18" charset="0"/>
              </a:rPr>
              <a:t>  3151-en</a:t>
            </a:r>
            <a:endParaRPr lang="hu-HU" b="1" dirty="0">
              <a:solidFill>
                <a:srgbClr val="FF0000"/>
              </a:solidFill>
              <a:latin typeface="Times New Roman CE" pitchFamily="18" charset="0"/>
            </a:endParaRPr>
          </a:p>
          <a:p>
            <a:pPr algn="ctr" eaLnBrk="0" hangingPunct="0">
              <a:lnSpc>
                <a:spcPct val="80000"/>
              </a:lnSpc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  <a:latin typeface="Times New Roman CE" pitchFamily="18" charset="0"/>
              </a:rPr>
              <a:t> kiválthatják  az ECDL bizonyítványt.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>
          <a:xfrm>
            <a:off x="250825" y="404813"/>
            <a:ext cx="8569325" cy="863600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Vizsgatárgyankénti érettségi átlagok</a:t>
            </a:r>
            <a:br>
              <a:rPr lang="hu-HU" sz="3000" b="1" dirty="0" smtClean="0"/>
            </a:br>
            <a:r>
              <a:rPr lang="hu-HU" sz="3000" b="1" dirty="0" smtClean="0"/>
              <a:t> %-ban (középszint)</a:t>
            </a:r>
          </a:p>
        </p:txBody>
      </p:sp>
      <p:graphicFrame>
        <p:nvGraphicFramePr>
          <p:cNvPr id="36970" name="Group 106"/>
          <p:cNvGraphicFramePr>
            <a:graphicFrameLocks noGrp="1"/>
          </p:cNvGraphicFramePr>
          <p:nvPr>
            <p:ph sz="half" idx="1"/>
          </p:nvPr>
        </p:nvGraphicFramePr>
        <p:xfrm>
          <a:off x="323850" y="1557338"/>
          <a:ext cx="8568952" cy="3839274"/>
        </p:xfrm>
        <a:graphic>
          <a:graphicData uri="http://schemas.openxmlformats.org/drawingml/2006/table">
            <a:tbl>
              <a:tblPr/>
              <a:tblGrid>
                <a:gridCol w="1368154"/>
                <a:gridCol w="792088"/>
                <a:gridCol w="792088"/>
                <a:gridCol w="792088"/>
                <a:gridCol w="792088"/>
                <a:gridCol w="864096"/>
                <a:gridCol w="979203"/>
                <a:gridCol w="2189147"/>
              </a:tblGrid>
              <a:tr h="50847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2009.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2010.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2011.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2012.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2013.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2014.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Eltérés (%)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az 5 év átlagához képest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6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60,38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56,90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60,98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2,73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084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</a:t>
                      </a:r>
                      <a:r>
                        <a:rPr kumimoji="0" lang="hu-HU" sz="14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</a:t>
                      </a:r>
                      <a:endParaRPr kumimoji="0" lang="hu-H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61,50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63,35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55,98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57,24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</a:t>
                      </a:r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2,65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9361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49,76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45,97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49,19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47,59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46,36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</a:t>
                      </a:r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1,71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2646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65,16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61,65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60,19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59,43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60,42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</a:t>
                      </a:r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0,47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17477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52,01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56,13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-1,02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98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64,15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64,42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69,52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68,59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2,61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6309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70,29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75,47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68,42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64,97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61,06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-8,23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095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58,82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56,93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61,44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67,30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57,85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>
                          <a:solidFill>
                            <a:srgbClr val="00B050"/>
                          </a:solidFill>
                          <a:latin typeface="Arial"/>
                        </a:rPr>
                        <a:t>-</a:t>
                      </a:r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2,73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3183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59,30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58,84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58,14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60,35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57,</a:t>
                      </a:r>
                      <a:r>
                        <a:rPr kumimoji="0" lang="hu-HU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57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t"/>
                      <a:r>
                        <a:rPr lang="hu-HU" sz="1800" b="1" i="0" u="none" strike="noStrike" dirty="0">
                          <a:solidFill>
                            <a:srgbClr val="FF0000"/>
                          </a:solidFill>
                          <a:latin typeface="Arial"/>
                        </a:rPr>
                        <a:t>54,35</a:t>
                      </a:r>
                    </a:p>
                  </a:txBody>
                  <a:tcPr marL="9525" marR="9525" marT="9525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ctr"/>
                      <a:r>
                        <a:rPr lang="hu-HU" sz="1600" b="1" i="0" u="none" strike="noStrike" dirty="0" smtClean="0">
                          <a:solidFill>
                            <a:srgbClr val="00B050"/>
                          </a:solidFill>
                          <a:latin typeface="Arial"/>
                        </a:rPr>
                        <a:t>-4,49</a:t>
                      </a:r>
                      <a:endParaRPr lang="hu-HU" sz="1600" b="1" i="0" u="none" strike="noStrike" dirty="0">
                        <a:solidFill>
                          <a:srgbClr val="00B050"/>
                        </a:solidFill>
                        <a:latin typeface="Arial"/>
                      </a:endParaRPr>
                    </a:p>
                  </a:txBody>
                  <a:tcPr marL="9525" marR="9525" marT="9525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6968" name="Text Box 3"/>
          <p:cNvSpPr txBox="1">
            <a:spLocks noChangeArrowheads="1"/>
          </p:cNvSpPr>
          <p:nvPr/>
        </p:nvSpPr>
        <p:spPr bwMode="auto">
          <a:xfrm>
            <a:off x="250825" y="333375"/>
            <a:ext cx="17272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3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476250"/>
            <a:ext cx="7138987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korábbi vizsgarendszer és a középszintű vizsgák osztályzatainak összehasonlítása</a:t>
            </a:r>
            <a:br>
              <a:rPr lang="hu-HU" sz="2000" b="1" dirty="0" smtClean="0"/>
            </a:br>
            <a:r>
              <a:rPr lang="hu-HU" sz="2000" b="1" dirty="0" smtClean="0"/>
              <a:t> </a:t>
            </a:r>
            <a:r>
              <a:rPr lang="hu-HU" sz="1800" b="1" dirty="0" smtClean="0">
                <a:solidFill>
                  <a:srgbClr val="00FFFF"/>
                </a:solidFill>
              </a:rPr>
              <a:t>korábbi vizsgarendszer</a:t>
            </a:r>
            <a:r>
              <a:rPr lang="hu-HU" sz="1800" b="1" dirty="0" smtClean="0"/>
              <a:t>  </a:t>
            </a:r>
            <a:r>
              <a:rPr lang="hu-HU" sz="1800" b="1" dirty="0" smtClean="0">
                <a:solidFill>
                  <a:srgbClr val="FFFF00"/>
                </a:solidFill>
              </a:rPr>
              <a:t>2010.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rgbClr val="FF0000"/>
                </a:solidFill>
              </a:rPr>
              <a:t> 2011.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rgbClr val="33CC33"/>
                </a:solidFill>
              </a:rPr>
              <a:t> 2012. </a:t>
            </a:r>
            <a:r>
              <a:rPr lang="hu-HU" sz="1800" b="1" dirty="0" smtClean="0"/>
              <a:t>–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800" b="1" dirty="0" smtClean="0">
                <a:solidFill>
                  <a:srgbClr val="0000FF"/>
                </a:solidFill>
              </a:rPr>
              <a:t>2013.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2014.</a:t>
            </a:r>
          </a:p>
        </p:txBody>
      </p:sp>
      <p:graphicFrame>
        <p:nvGraphicFramePr>
          <p:cNvPr id="1026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73575" y="4103688"/>
          <a:ext cx="4454525" cy="18938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2" name="Worksheet" r:id="rId4" imgW="4391008" imgH="1866963" progId="Excel.Sheet.8">
                  <p:embed/>
                </p:oleObj>
              </mc:Choice>
              <mc:Fallback>
                <p:oleObj name="Worksheet" r:id="rId4" imgW="4391008" imgH="1866963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73575" y="4103688"/>
                        <a:ext cx="4454525" cy="18938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7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2237686"/>
          <a:ext cx="4283075" cy="2689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3" name="Worksheet" r:id="rId6" imgW="4248150" imgH="2667000" progId="Excel.Sheet.8">
                  <p:embed/>
                </p:oleObj>
              </mc:Choice>
              <mc:Fallback>
                <p:oleObj name="Worksheet" r:id="rId6" imgW="4248150" imgH="266700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237686"/>
                        <a:ext cx="4283075" cy="2689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8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313238" y="2079625"/>
          <a:ext cx="4756150" cy="185343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" name="Worksheet" r:id="rId8" imgW="4514816" imgH="1666758" progId="Excel.Sheet.8">
                  <p:embed/>
                </p:oleObj>
              </mc:Choice>
              <mc:Fallback>
                <p:oleObj name="Worksheet" r:id="rId8" imgW="4514816" imgH="1666758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13238" y="2079625"/>
                        <a:ext cx="4756150" cy="185343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30" name="Text Box 6"/>
          <p:cNvSpPr txBox="1">
            <a:spLocks noChangeArrowheads="1"/>
          </p:cNvSpPr>
          <p:nvPr/>
        </p:nvSpPr>
        <p:spPr bwMode="auto">
          <a:xfrm>
            <a:off x="323850" y="404813"/>
            <a:ext cx="17272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5" name="Rectangle 3"/>
          <p:cNvSpPr>
            <a:spLocks noGrp="1" noChangeArrowheads="1"/>
          </p:cNvSpPr>
          <p:nvPr>
            <p:ph type="title"/>
          </p:nvPr>
        </p:nvSpPr>
        <p:spPr>
          <a:xfrm>
            <a:off x="1285875" y="361950"/>
            <a:ext cx="7286625" cy="1411288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/>
              <a:t>Az összes középszintű vizsgaeredmény megoszlása </a:t>
            </a:r>
            <a:r>
              <a:rPr lang="hu-HU" sz="1800" b="1" dirty="0" smtClean="0">
                <a:solidFill>
                  <a:srgbClr val="FFFF00"/>
                </a:solidFill>
              </a:rPr>
              <a:t>2010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FF0000"/>
                </a:solidFill>
              </a:rPr>
              <a:t>2011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33CC33"/>
                </a:solidFill>
              </a:rPr>
              <a:t>2012</a:t>
            </a:r>
            <a:r>
              <a:rPr lang="hu-HU" sz="1800" b="1" dirty="0" smtClean="0">
                <a:solidFill>
                  <a:schemeClr val="tx1"/>
                </a:solidFill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</a:rPr>
              <a:t>2013</a:t>
            </a:r>
            <a:r>
              <a:rPr lang="hu-HU" sz="1800" b="1" dirty="0" smtClean="0"/>
              <a:t>-ban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2014</a:t>
            </a:r>
            <a:r>
              <a:rPr lang="hu-HU" sz="1800" b="1" dirty="0" smtClean="0"/>
              <a:t>-ben (mentességek nélkül)</a:t>
            </a:r>
          </a:p>
        </p:txBody>
      </p:sp>
      <p:graphicFrame>
        <p:nvGraphicFramePr>
          <p:cNvPr id="2050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292100" y="1484313"/>
          <a:ext cx="8650288" cy="44561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52" name="Worksheet" r:id="rId4" imgW="9420208" imgH="6153144" progId="Excel.Sheet.8">
                  <p:embed/>
                </p:oleObj>
              </mc:Choice>
              <mc:Fallback>
                <p:oleObj name="Worksheet" r:id="rId4" imgW="9420208" imgH="6153144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1484313"/>
                        <a:ext cx="8650288" cy="44561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0" name="Rectangle 9"/>
          <p:cNvSpPr>
            <a:spLocks noGrp="1" noChangeArrowheads="1"/>
          </p:cNvSpPr>
          <p:nvPr>
            <p:ph type="title"/>
          </p:nvPr>
        </p:nvSpPr>
        <p:spPr>
          <a:xfrm>
            <a:off x="785813" y="419100"/>
            <a:ext cx="8143875" cy="1223963"/>
          </a:xfrm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hu-HU" sz="1800" b="1" dirty="0" smtClean="0"/>
              <a:t>Az összes emelt szintű vizsgaeredmény megoszlása </a:t>
            </a:r>
            <a:r>
              <a:rPr lang="hu-HU" sz="1800" b="1" dirty="0" smtClean="0">
                <a:solidFill>
                  <a:srgbClr val="FFFF00"/>
                </a:solidFill>
              </a:rPr>
              <a:t>2010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FF0000"/>
                </a:solidFill>
              </a:rPr>
              <a:t>2011</a:t>
            </a:r>
            <a:r>
              <a:rPr lang="hu-HU" sz="1800" b="1" dirty="0" smtClean="0"/>
              <a:t>-ben, </a:t>
            </a:r>
            <a:r>
              <a:rPr lang="hu-HU" sz="1800" b="1" dirty="0" smtClean="0">
                <a:solidFill>
                  <a:srgbClr val="33CC33"/>
                </a:solidFill>
              </a:rPr>
              <a:t>2012</a:t>
            </a:r>
            <a:r>
              <a:rPr lang="hu-HU" sz="1800" b="1" dirty="0" smtClean="0">
                <a:solidFill>
                  <a:schemeClr val="tx1"/>
                </a:solidFill>
              </a:rPr>
              <a:t>-ben, </a:t>
            </a:r>
            <a:r>
              <a:rPr lang="hu-HU" sz="1800" b="1" dirty="0" smtClean="0">
                <a:solidFill>
                  <a:srgbClr val="0000FF"/>
                </a:solidFill>
              </a:rPr>
              <a:t>2013</a:t>
            </a:r>
            <a:r>
              <a:rPr lang="hu-HU" sz="1800" b="1" dirty="0" smtClean="0"/>
              <a:t>-ban és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2014</a:t>
            </a:r>
            <a:r>
              <a:rPr lang="hu-HU" sz="1800" b="1" dirty="0" smtClean="0"/>
              <a:t>-ben (mentességek nélkül)</a:t>
            </a:r>
          </a:p>
        </p:txBody>
      </p:sp>
      <p:graphicFrame>
        <p:nvGraphicFramePr>
          <p:cNvPr id="3074" name="Object 2"/>
          <p:cNvGraphicFramePr>
            <a:graphicFrameLocks noGrp="1" noChangeAspect="1"/>
          </p:cNvGraphicFramePr>
          <p:nvPr>
            <p:ph sz="half" idx="1"/>
          </p:nvPr>
        </p:nvGraphicFramePr>
        <p:xfrm>
          <a:off x="684213" y="1852613"/>
          <a:ext cx="7691437" cy="3538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3076" name="Worksheet" r:id="rId4" imgW="8115233" imgH="3733927" progId="Excel.Sheet.8">
                  <p:embed/>
                </p:oleObj>
              </mc:Choice>
              <mc:Fallback>
                <p:oleObj name="Worksheet" r:id="rId4" imgW="8115233" imgH="3733927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852613"/>
                        <a:ext cx="7691437" cy="3538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6" name="Text Box 4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31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187450" y="333375"/>
            <a:ext cx="6911975" cy="881063"/>
          </a:xfrm>
        </p:spPr>
        <p:txBody>
          <a:bodyPr/>
          <a:lstStyle/>
          <a:p>
            <a:pPr eaLnBrk="1" hangingPunct="1">
              <a:defRPr/>
            </a:pPr>
            <a:r>
              <a:rPr lang="hu-HU" sz="1800" b="1" dirty="0" smtClean="0"/>
              <a:t>A középszintű </a:t>
            </a:r>
            <a:r>
              <a:rPr lang="hu-HU" sz="1800" b="1" dirty="0" smtClean="0">
                <a:solidFill>
                  <a:schemeClr val="tx1"/>
                </a:solidFill>
              </a:rPr>
              <a:t>vizsgaeredmények</a:t>
            </a:r>
            <a:r>
              <a:rPr lang="hu-HU" sz="1800" b="1" dirty="0" smtClean="0"/>
              <a:t> összehasonlítása </a:t>
            </a:r>
            <a:br>
              <a:rPr lang="hu-HU" sz="1800" b="1" dirty="0" smtClean="0"/>
            </a:br>
            <a:r>
              <a:rPr lang="hu-HU" sz="1800" b="1" dirty="0" smtClean="0">
                <a:solidFill>
                  <a:srgbClr val="00FFFF"/>
                </a:solidFill>
              </a:rPr>
              <a:t>korábbi vizsgarendszer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FF00"/>
                </a:solidFill>
              </a:rPr>
              <a:t>2010.</a:t>
            </a:r>
            <a:r>
              <a:rPr lang="hu-HU" sz="1800" b="1" dirty="0" smtClean="0"/>
              <a:t> – </a:t>
            </a:r>
            <a:r>
              <a:rPr lang="hu-HU" sz="1800" b="1" dirty="0" smtClean="0">
                <a:solidFill>
                  <a:srgbClr val="FF0000"/>
                </a:solidFill>
              </a:rPr>
              <a:t>2011. </a:t>
            </a:r>
            <a:r>
              <a:rPr lang="hu-HU" sz="1800" b="1" dirty="0" smtClean="0">
                <a:solidFill>
                  <a:schemeClr val="tx1"/>
                </a:solidFill>
              </a:rPr>
              <a:t>– </a:t>
            </a:r>
            <a:r>
              <a:rPr lang="hu-HU" sz="1800" b="1" dirty="0" smtClean="0">
                <a:solidFill>
                  <a:srgbClr val="33CC33"/>
                </a:solidFill>
              </a:rPr>
              <a:t>2012.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rgbClr val="0000FF"/>
                </a:solidFill>
              </a:rPr>
              <a:t>2013. </a:t>
            </a:r>
            <a:r>
              <a:rPr lang="hu-HU" sz="1800" b="1" dirty="0" smtClean="0"/>
              <a:t>–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2014.</a:t>
            </a:r>
          </a:p>
        </p:txBody>
      </p:sp>
      <p:graphicFrame>
        <p:nvGraphicFramePr>
          <p:cNvPr id="4098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47988" y="1000125"/>
          <a:ext cx="2187575" cy="14732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6" name="Worksheet" r:id="rId4" imgW="2447841" imgH="1647845" progId="Excel.Sheet.8">
                  <p:embed/>
                </p:oleObj>
              </mc:Choice>
              <mc:Fallback>
                <p:oleObj name="Worksheet" r:id="rId4" imgW="2447841" imgH="1647845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7988" y="1000125"/>
                        <a:ext cx="2187575" cy="14732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99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1125538"/>
          <a:ext cx="21971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7" name="Diagram" r:id="rId6" imgW="6096000" imgH="4067175" progId="MSGraph.Chart.8">
                  <p:embed followColorScheme="full"/>
                </p:oleObj>
              </mc:Choice>
              <mc:Fallback>
                <p:oleObj name="Diagram" r:id="rId6" imgW="6096000" imgH="4067175" progId="MSGraph.Chart.8">
                  <p:embed followColorScheme="full"/>
                  <p:pic>
                    <p:nvPicPr>
                      <p:cNvPr id="0" name="Object 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25538"/>
                        <a:ext cx="21971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0" name="Object 6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11750" y="804863"/>
          <a:ext cx="3225800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8" name="Worksheet" r:id="rId8" imgW="3657600" imgH="2114451" progId="Excel.Sheet.8">
                  <p:embed/>
                </p:oleObj>
              </mc:Choice>
              <mc:Fallback>
                <p:oleObj name="Worksheet" r:id="rId8" imgW="3657600" imgH="2114451" progId="Excel.Sheet.8">
                  <p:embed/>
                  <p:pic>
                    <p:nvPicPr>
                      <p:cNvPr id="0" name="Object 6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11750" y="804863"/>
                        <a:ext cx="3225800" cy="1865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1" name="Object 8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19" name="Diagram" r:id="rId10" imgW="6096000" imgH="4067251" progId="MSGraph.Chart.8">
                  <p:embed followColorScheme="full"/>
                </p:oleObj>
              </mc:Choice>
              <mc:Fallback>
                <p:oleObj name="Diagram" r:id="rId10" imgW="6096000" imgH="4067251" progId="MSGraph.Chart.8">
                  <p:embed followColorScheme="full"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8" name="Text Box 7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4102" name="Object 9"/>
          <p:cNvGraphicFramePr>
            <a:graphicFrameLocks noChangeAspect="1"/>
          </p:cNvGraphicFramePr>
          <p:nvPr/>
        </p:nvGraphicFramePr>
        <p:xfrm>
          <a:off x="2830513" y="2420888"/>
          <a:ext cx="2441575" cy="1682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0" name="Worksheet" r:id="rId12" imgW="2447841" imgH="1685941" progId="Excel.Sheet.8">
                  <p:embed/>
                </p:oleObj>
              </mc:Choice>
              <mc:Fallback>
                <p:oleObj name="Worksheet" r:id="rId12" imgW="2447841" imgH="1685941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0513" y="2420888"/>
                        <a:ext cx="2441575" cy="1682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3" name="Object 10"/>
          <p:cNvGraphicFramePr>
            <a:graphicFrameLocks noChangeAspect="1"/>
          </p:cNvGraphicFramePr>
          <p:nvPr/>
        </p:nvGraphicFramePr>
        <p:xfrm>
          <a:off x="4964008" y="2228851"/>
          <a:ext cx="3496424" cy="19202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1" name="Worksheet" r:id="rId14" imgW="3667041" imgH="2009890" progId="Excel.Sheet.8">
                  <p:embed/>
                </p:oleObj>
              </mc:Choice>
              <mc:Fallback>
                <p:oleObj name="Worksheet" r:id="rId14" imgW="3667041" imgH="2009890" progId="Excel.Sheet.8">
                  <p:embed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64008" y="2228851"/>
                        <a:ext cx="3496424" cy="192023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4" name="Object 11"/>
          <p:cNvGraphicFramePr>
            <a:graphicFrameLocks noChangeAspect="1"/>
          </p:cNvGraphicFramePr>
          <p:nvPr/>
        </p:nvGraphicFramePr>
        <p:xfrm>
          <a:off x="468313" y="4219575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2" name="Diagram" r:id="rId16" imgW="6096000" imgH="4067251" progId="MSGraph.Chart.8">
                  <p:embed followColorScheme="full"/>
                </p:oleObj>
              </mc:Choice>
              <mc:Fallback>
                <p:oleObj name="Diagram" r:id="rId16" imgW="6096000" imgH="4067251" progId="MSGraph.Chart.8">
                  <p:embed followColorScheme="full"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19575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4109" name="Text Box 13"/>
          <p:cNvSpPr txBox="1">
            <a:spLocks noChangeArrowheads="1"/>
          </p:cNvSpPr>
          <p:nvPr/>
        </p:nvSpPr>
        <p:spPr bwMode="auto">
          <a:xfrm>
            <a:off x="0" y="1412875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</a:t>
            </a:r>
          </a:p>
        </p:txBody>
      </p:sp>
      <p:sp>
        <p:nvSpPr>
          <p:cNvPr id="4110" name="Text Box 14"/>
          <p:cNvSpPr txBox="1">
            <a:spLocks noChangeArrowheads="1"/>
          </p:cNvSpPr>
          <p:nvPr/>
        </p:nvSpPr>
        <p:spPr bwMode="auto">
          <a:xfrm>
            <a:off x="0" y="2636838"/>
            <a:ext cx="458788" cy="14398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Történelem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0" y="4149725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Matematika</a:t>
            </a:r>
          </a:p>
        </p:txBody>
      </p:sp>
      <p:sp>
        <p:nvSpPr>
          <p:cNvPr id="5136" name="Text Box 16"/>
          <p:cNvSpPr txBox="1">
            <a:spLocks noChangeArrowheads="1"/>
          </p:cNvSpPr>
          <p:nvPr/>
        </p:nvSpPr>
        <p:spPr bwMode="auto">
          <a:xfrm>
            <a:off x="8101013" y="141287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84768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80817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79263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137" name="Text Box 17"/>
          <p:cNvSpPr txBox="1">
            <a:spLocks noChangeArrowheads="1"/>
          </p:cNvSpPr>
          <p:nvPr/>
        </p:nvSpPr>
        <p:spPr bwMode="auto">
          <a:xfrm>
            <a:off x="8101013" y="285273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80529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77532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75417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5138" name="Text Box 18"/>
          <p:cNvSpPr txBox="1">
            <a:spLocks noChangeArrowheads="1"/>
          </p:cNvSpPr>
          <p:nvPr/>
        </p:nvSpPr>
        <p:spPr bwMode="auto">
          <a:xfrm>
            <a:off x="8101013" y="4581525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82675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77267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76423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graphicFrame>
        <p:nvGraphicFramePr>
          <p:cNvPr id="4105" name="Object 32"/>
          <p:cNvGraphicFramePr>
            <a:graphicFrameLocks noChangeAspect="1"/>
          </p:cNvGraphicFramePr>
          <p:nvPr/>
        </p:nvGraphicFramePr>
        <p:xfrm>
          <a:off x="2800375" y="4077072"/>
          <a:ext cx="2451100" cy="16859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3" name="Worksheet" r:id="rId18" imgW="2447841" imgH="1685941" progId="Excel.Sheet.8">
                  <p:embed/>
                </p:oleObj>
              </mc:Choice>
              <mc:Fallback>
                <p:oleObj name="Worksheet" r:id="rId18" imgW="2447841" imgH="1685941" progId="Excel.Sheet.8">
                  <p:embed/>
                  <p:pic>
                    <p:nvPicPr>
                      <p:cNvPr id="0" name="Object 3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00375" y="4077072"/>
                        <a:ext cx="2451100" cy="16859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06" name="Object 33"/>
          <p:cNvGraphicFramePr>
            <a:graphicFrameLocks noChangeAspect="1"/>
          </p:cNvGraphicFramePr>
          <p:nvPr/>
        </p:nvGraphicFramePr>
        <p:xfrm>
          <a:off x="4859338" y="3933825"/>
          <a:ext cx="3762375" cy="1816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4" name="Worksheet" r:id="rId20" imgW="4286351" imgH="2066899" progId="Excel.Sheet.8">
                  <p:embed/>
                </p:oleObj>
              </mc:Choice>
              <mc:Fallback>
                <p:oleObj name="Worksheet" r:id="rId20" imgW="4286351" imgH="2066899" progId="Excel.Sheet.8">
                  <p:embed/>
                  <p:pic>
                    <p:nvPicPr>
                      <p:cNvPr id="0" name="Object 3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59338" y="3933825"/>
                        <a:ext cx="3762375" cy="1816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j0100118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19475" y="1557338"/>
            <a:ext cx="1152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3555" name="Picture 3" descr="j0120867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2565400"/>
            <a:ext cx="1079500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56" name="Rectangle 4"/>
          <p:cNvSpPr>
            <a:spLocks noChangeArrowheads="1"/>
          </p:cNvSpPr>
          <p:nvPr/>
        </p:nvSpPr>
        <p:spPr bwMode="auto">
          <a:xfrm>
            <a:off x="1116013" y="404813"/>
            <a:ext cx="6624637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/>
              <a:t>A vizsgaszervezés néhány számadata </a:t>
            </a:r>
          </a:p>
        </p:txBody>
      </p:sp>
      <p:sp>
        <p:nvSpPr>
          <p:cNvPr id="23557" name="Text Box 5"/>
          <p:cNvSpPr txBox="1">
            <a:spLocks noChangeArrowheads="1"/>
          </p:cNvSpPr>
          <p:nvPr/>
        </p:nvSpPr>
        <p:spPr bwMode="auto">
          <a:xfrm>
            <a:off x="179388" y="2205038"/>
            <a:ext cx="3168650" cy="8334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Vizsgatárgyak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(az idegen nyelvűekkel együtt)</a:t>
            </a:r>
          </a:p>
        </p:txBody>
      </p:sp>
      <p:sp>
        <p:nvSpPr>
          <p:cNvPr id="23558" name="Text Box 6"/>
          <p:cNvSpPr txBox="1">
            <a:spLocks noChangeArrowheads="1"/>
          </p:cNvSpPr>
          <p:nvPr/>
        </p:nvSpPr>
        <p:spPr bwMode="auto">
          <a:xfrm>
            <a:off x="5148064" y="1844824"/>
            <a:ext cx="335597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rgbClr val="FF0000"/>
                </a:solidFill>
              </a:rPr>
              <a:t>Középszint:</a:t>
            </a:r>
            <a:r>
              <a:rPr lang="hu-HU" sz="1200" dirty="0" smtClean="0">
                <a:solidFill>
                  <a:srgbClr val="FF0000"/>
                </a:solidFill>
              </a:rPr>
              <a:t> 196 </a:t>
            </a:r>
            <a:r>
              <a:rPr lang="hu-HU" sz="1400" b="1" dirty="0" smtClean="0">
                <a:solidFill>
                  <a:srgbClr val="FF0000"/>
                </a:solidFill>
              </a:rPr>
              <a:t>191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181 </a:t>
            </a:r>
            <a:r>
              <a:rPr lang="hu-HU" b="1" dirty="0" smtClean="0">
                <a:solidFill>
                  <a:srgbClr val="FF0000"/>
                </a:solidFill>
              </a:rPr>
              <a:t>182 </a:t>
            </a:r>
            <a:r>
              <a:rPr lang="hu-HU" sz="2000" b="1" dirty="0" smtClean="0">
                <a:solidFill>
                  <a:srgbClr val="FF0000"/>
                </a:solidFill>
              </a:rPr>
              <a:t>154</a:t>
            </a: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3559" name="Text Box 7"/>
          <p:cNvSpPr txBox="1">
            <a:spLocks noChangeArrowheads="1"/>
          </p:cNvSpPr>
          <p:nvPr/>
        </p:nvSpPr>
        <p:spPr bwMode="auto">
          <a:xfrm>
            <a:off x="5104457" y="2890838"/>
            <a:ext cx="3355975" cy="46166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Emelt szint: </a:t>
            </a:r>
            <a:r>
              <a:rPr lang="hu-HU" sz="1200" dirty="0" smtClean="0">
                <a:solidFill>
                  <a:srgbClr val="FF0000"/>
                </a:solidFill>
              </a:rPr>
              <a:t>89</a:t>
            </a:r>
            <a:r>
              <a:rPr lang="hu-HU" sz="1400" b="1" dirty="0" smtClean="0">
                <a:solidFill>
                  <a:srgbClr val="FF0000"/>
                </a:solidFill>
              </a:rPr>
              <a:t>  </a:t>
            </a:r>
            <a:r>
              <a:rPr lang="hu-HU" sz="1400" b="1" dirty="0">
                <a:solidFill>
                  <a:srgbClr val="FF0000"/>
                </a:solidFill>
              </a:rPr>
              <a:t>57</a:t>
            </a:r>
            <a:r>
              <a:rPr lang="hu-HU" b="1" dirty="0">
                <a:solidFill>
                  <a:srgbClr val="FF0000"/>
                </a:solidFill>
              </a:rPr>
              <a:t>   </a:t>
            </a:r>
            <a:r>
              <a:rPr lang="hu-HU" b="1" dirty="0" smtClean="0">
                <a:solidFill>
                  <a:srgbClr val="FF0000"/>
                </a:solidFill>
              </a:rPr>
              <a:t>65</a:t>
            </a:r>
            <a:r>
              <a:rPr lang="hu-HU" sz="2400" b="1" dirty="0" smtClean="0">
                <a:solidFill>
                  <a:srgbClr val="FF0000"/>
                </a:solidFill>
              </a:rPr>
              <a:t>  </a:t>
            </a:r>
            <a:r>
              <a:rPr lang="hu-HU" sz="2000" b="1" dirty="0" smtClean="0">
                <a:solidFill>
                  <a:srgbClr val="FF0000"/>
                </a:solidFill>
              </a:rPr>
              <a:t>73 </a:t>
            </a:r>
            <a:r>
              <a:rPr lang="hu-HU" sz="2400" b="1" dirty="0" err="1" smtClean="0">
                <a:solidFill>
                  <a:srgbClr val="FF0000"/>
                </a:solidFill>
              </a:rPr>
              <a:t>73</a:t>
            </a:r>
            <a:endParaRPr lang="hu-HU" sz="2400" b="1" dirty="0">
              <a:solidFill>
                <a:srgbClr val="FF0000"/>
              </a:solidFill>
            </a:endParaRPr>
          </a:p>
        </p:txBody>
      </p:sp>
      <p:pic>
        <p:nvPicPr>
          <p:cNvPr id="23560" name="Picture 9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3419475" y="4511675"/>
            <a:ext cx="1054100" cy="12938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561" name="Text Box 10"/>
          <p:cNvSpPr txBox="1">
            <a:spLocks noChangeArrowheads="1"/>
          </p:cNvSpPr>
          <p:nvPr/>
        </p:nvSpPr>
        <p:spPr bwMode="auto">
          <a:xfrm>
            <a:off x="611188" y="4365625"/>
            <a:ext cx="2447925" cy="83185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Vizsgák idegen nyelven</a:t>
            </a:r>
          </a:p>
        </p:txBody>
      </p:sp>
      <p:sp>
        <p:nvSpPr>
          <p:cNvPr id="23562" name="Text Box 11"/>
          <p:cNvSpPr txBox="1">
            <a:spLocks noChangeArrowheads="1"/>
          </p:cNvSpPr>
          <p:nvPr/>
        </p:nvSpPr>
        <p:spPr bwMode="auto">
          <a:xfrm>
            <a:off x="4859338" y="3860800"/>
            <a:ext cx="3600450" cy="1969770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600" b="1" dirty="0" smtClean="0">
                <a:solidFill>
                  <a:srgbClr val="FF0000"/>
                </a:solidFill>
              </a:rPr>
              <a:t>Középszinten 16, emelt szinten 10 vizsgatárgyból </a:t>
            </a:r>
            <a:r>
              <a:rPr lang="hu-HU" sz="1600" b="1" dirty="0">
                <a:solidFill>
                  <a:srgbClr val="FF0000"/>
                </a:solidFill>
              </a:rPr>
              <a:t>jelentkeztek idegen nyelven is</a:t>
            </a:r>
          </a:p>
          <a:p>
            <a:pPr algn="ctr">
              <a:spcBef>
                <a:spcPct val="50000"/>
              </a:spcBef>
            </a:pPr>
            <a:r>
              <a:rPr lang="hu-HU" sz="1600" b="1" dirty="0">
                <a:solidFill>
                  <a:srgbClr val="FF0000"/>
                </a:solidFill>
              </a:rPr>
              <a:t>pl.: </a:t>
            </a:r>
            <a:r>
              <a:rPr lang="hu-HU" sz="1600" b="1" dirty="0" smtClean="0">
                <a:solidFill>
                  <a:srgbClr val="FF0000"/>
                </a:solidFill>
              </a:rPr>
              <a:t>középszinten matematika </a:t>
            </a:r>
            <a:r>
              <a:rPr lang="hu-HU" sz="1600" b="1" dirty="0">
                <a:solidFill>
                  <a:srgbClr val="FF0000"/>
                </a:solidFill>
              </a:rPr>
              <a:t>10, történelem 10, földrajz </a:t>
            </a:r>
            <a:r>
              <a:rPr lang="hu-HU" sz="1600" b="1" dirty="0" smtClean="0">
                <a:solidFill>
                  <a:srgbClr val="FF0000"/>
                </a:solidFill>
              </a:rPr>
              <a:t>4, </a:t>
            </a:r>
            <a:r>
              <a:rPr lang="hu-HU" sz="1600" b="1" dirty="0">
                <a:solidFill>
                  <a:srgbClr val="FF0000"/>
                </a:solidFill>
              </a:rPr>
              <a:t>informatika </a:t>
            </a:r>
            <a:r>
              <a:rPr lang="hu-HU" sz="1600" b="1" dirty="0" smtClean="0">
                <a:solidFill>
                  <a:srgbClr val="FF0000"/>
                </a:solidFill>
              </a:rPr>
              <a:t>6, </a:t>
            </a:r>
            <a:r>
              <a:rPr lang="hu-HU" sz="1600" b="1" dirty="0">
                <a:solidFill>
                  <a:srgbClr val="FF0000"/>
                </a:solidFill>
              </a:rPr>
              <a:t>testnevelés </a:t>
            </a:r>
            <a:r>
              <a:rPr lang="hu-HU" sz="1600" b="1" dirty="0" smtClean="0">
                <a:solidFill>
                  <a:srgbClr val="FF0000"/>
                </a:solidFill>
              </a:rPr>
              <a:t>3, </a:t>
            </a:r>
            <a:r>
              <a:rPr lang="hu-HU" sz="1600" b="1" dirty="0">
                <a:solidFill>
                  <a:srgbClr val="FF0000"/>
                </a:solidFill>
              </a:rPr>
              <a:t>biológia </a:t>
            </a:r>
            <a:r>
              <a:rPr lang="hu-HU" sz="1600" b="1" dirty="0" smtClean="0">
                <a:solidFill>
                  <a:srgbClr val="FF0000"/>
                </a:solidFill>
              </a:rPr>
              <a:t>2, </a:t>
            </a:r>
            <a:r>
              <a:rPr lang="hu-HU" sz="1600" b="1" dirty="0">
                <a:solidFill>
                  <a:srgbClr val="FF0000"/>
                </a:solidFill>
              </a:rPr>
              <a:t>fizika </a:t>
            </a:r>
            <a:r>
              <a:rPr lang="hu-HU" sz="1600" b="1" dirty="0" smtClean="0">
                <a:solidFill>
                  <a:srgbClr val="FF0000"/>
                </a:solidFill>
              </a:rPr>
              <a:t>3 </a:t>
            </a:r>
            <a:r>
              <a:rPr lang="hu-HU" sz="1600" b="1" dirty="0">
                <a:solidFill>
                  <a:srgbClr val="FF0000"/>
                </a:solidFill>
              </a:rPr>
              <a:t>idegen nyelven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122" name="Object 2"/>
          <p:cNvGraphicFramePr>
            <a:graphicFrameLocks noChangeAspect="1"/>
          </p:cNvGraphicFramePr>
          <p:nvPr/>
        </p:nvGraphicFramePr>
        <p:xfrm>
          <a:off x="2916238" y="4221163"/>
          <a:ext cx="2514600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0" name="Worksheet" r:id="rId4" imgW="2447841" imgH="1562197" progId="Excel.Sheet.8">
                  <p:embed/>
                </p:oleObj>
              </mc:Choice>
              <mc:Fallback>
                <p:oleObj name="Worksheet" r:id="rId4" imgW="2447841" imgH="156219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4221163"/>
                        <a:ext cx="2514600" cy="160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916238" y="982663"/>
          <a:ext cx="2447925" cy="1508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1" name="Worksheet" r:id="rId6" imgW="2457551" imgH="1514375" progId="Excel.Sheet.8">
                  <p:embed/>
                </p:oleObj>
              </mc:Choice>
              <mc:Fallback>
                <p:oleObj name="Worksheet" r:id="rId6" imgW="2457551" imgH="151437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16238" y="982663"/>
                        <a:ext cx="2447925" cy="1508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395288" y="981075"/>
          <a:ext cx="2197100" cy="1465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2" name="Diagram" r:id="rId8" imgW="6096000" imgH="4067251" progId="MSGraph.Chart.8">
                  <p:embed followColorScheme="full"/>
                </p:oleObj>
              </mc:Choice>
              <mc:Fallback>
                <p:oleObj name="Diagram" r:id="rId8" imgW="6096000" imgH="406725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981075"/>
                        <a:ext cx="2197100" cy="1465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5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84788" y="563265"/>
          <a:ext cx="3187700" cy="2055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3" name="Worksheet" r:id="rId10" imgW="3648159" imgH="2352752" progId="Excel.Sheet.8">
                  <p:embed/>
                </p:oleObj>
              </mc:Choice>
              <mc:Fallback>
                <p:oleObj name="Worksheet" r:id="rId10" imgW="3648159" imgH="2352752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84788" y="563265"/>
                        <a:ext cx="3187700" cy="2055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6" name="Object 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2565400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4" name="Diagram" r:id="rId12" imgW="6096000" imgH="4067251" progId="MSGraph.Chart.8">
                  <p:embed followColorScheme="full"/>
                </p:oleObj>
              </mc:Choice>
              <mc:Fallback>
                <p:oleObj name="Diagram" r:id="rId12" imgW="6096000" imgH="4067251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565400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1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5127" name="Object 8"/>
          <p:cNvGraphicFramePr>
            <a:graphicFrameLocks noChangeAspect="1"/>
          </p:cNvGraphicFramePr>
          <p:nvPr/>
        </p:nvGraphicFramePr>
        <p:xfrm>
          <a:off x="1664070" y="2526522"/>
          <a:ext cx="4765487" cy="162255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5" name="Worksheet" r:id="rId14" imgW="4257759" imgH="1343079" progId="Excel.Sheet.8">
                  <p:embed/>
                </p:oleObj>
              </mc:Choice>
              <mc:Fallback>
                <p:oleObj name="Worksheet" r:id="rId14" imgW="4257759" imgH="1343079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4070" y="2526522"/>
                        <a:ext cx="4765487" cy="162255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8" name="Object 9"/>
          <p:cNvGraphicFramePr>
            <a:graphicFrameLocks noChangeAspect="1"/>
          </p:cNvGraphicFramePr>
          <p:nvPr/>
        </p:nvGraphicFramePr>
        <p:xfrm>
          <a:off x="4932363" y="2095500"/>
          <a:ext cx="3835400" cy="2200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6" name="Worksheet" r:id="rId16" imgW="4257759" imgH="2438400" progId="Excel.Sheet.8">
                  <p:embed/>
                </p:oleObj>
              </mc:Choice>
              <mc:Fallback>
                <p:oleObj name="Worksheet" r:id="rId16" imgW="4257759" imgH="2438400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2363" y="2095500"/>
                        <a:ext cx="3835400" cy="2200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29" name="Object 10"/>
          <p:cNvGraphicFramePr>
            <a:graphicFrameLocks noChangeAspect="1"/>
          </p:cNvGraphicFramePr>
          <p:nvPr/>
        </p:nvGraphicFramePr>
        <p:xfrm>
          <a:off x="468313" y="4221163"/>
          <a:ext cx="2159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7" name="Diagram" r:id="rId18" imgW="6096000" imgH="4067251" progId="MSGraph.Chart.8">
                  <p:embed followColorScheme="full"/>
                </p:oleObj>
              </mc:Choice>
              <mc:Fallback>
                <p:oleObj name="Diagram" r:id="rId18" imgW="6096000" imgH="4067251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221163"/>
                        <a:ext cx="2159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130" name="Object 11"/>
          <p:cNvGraphicFramePr>
            <a:graphicFrameLocks noChangeAspect="1"/>
          </p:cNvGraphicFramePr>
          <p:nvPr/>
        </p:nvGraphicFramePr>
        <p:xfrm>
          <a:off x="4787900" y="3860800"/>
          <a:ext cx="4259263" cy="20304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48" name="Worksheet" r:id="rId20" imgW="4295792" imgH="2047986" progId="Excel.Sheet.8">
                  <p:embed/>
                </p:oleObj>
              </mc:Choice>
              <mc:Fallback>
                <p:oleObj name="Worksheet" r:id="rId20" imgW="4295792" imgH="2047986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7900" y="3860800"/>
                        <a:ext cx="4259263" cy="20304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5132" name="Text Box 12"/>
          <p:cNvSpPr txBox="1">
            <a:spLocks noChangeArrowheads="1"/>
          </p:cNvSpPr>
          <p:nvPr/>
        </p:nvSpPr>
        <p:spPr bwMode="auto">
          <a:xfrm>
            <a:off x="0" y="1125538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Angol</a:t>
            </a:r>
          </a:p>
        </p:txBody>
      </p:sp>
      <p:sp>
        <p:nvSpPr>
          <p:cNvPr id="5133" name="Text Box 13"/>
          <p:cNvSpPr txBox="1">
            <a:spLocks noChangeArrowheads="1"/>
          </p:cNvSpPr>
          <p:nvPr/>
        </p:nvSpPr>
        <p:spPr bwMode="auto">
          <a:xfrm>
            <a:off x="0" y="2781300"/>
            <a:ext cx="45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Német</a:t>
            </a:r>
          </a:p>
        </p:txBody>
      </p:sp>
      <p:sp>
        <p:nvSpPr>
          <p:cNvPr id="5134" name="Text Box 14"/>
          <p:cNvSpPr txBox="1">
            <a:spLocks noChangeArrowheads="1"/>
          </p:cNvSpPr>
          <p:nvPr/>
        </p:nvSpPr>
        <p:spPr bwMode="auto">
          <a:xfrm>
            <a:off x="0" y="4149725"/>
            <a:ext cx="458788" cy="13684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Informatika</a:t>
            </a:r>
          </a:p>
        </p:txBody>
      </p:sp>
      <p:sp>
        <p:nvSpPr>
          <p:cNvPr id="6159" name="Text Box 15"/>
          <p:cNvSpPr txBox="1">
            <a:spLocks noChangeArrowheads="1"/>
          </p:cNvSpPr>
          <p:nvPr/>
        </p:nvSpPr>
        <p:spPr bwMode="auto">
          <a:xfrm>
            <a:off x="8316913" y="126841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54945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52264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52349</a:t>
            </a:r>
            <a:r>
              <a:rPr lang="hu-HU" sz="1400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endParaRPr lang="hu-HU" sz="1400" b="1" dirty="0">
              <a:solidFill>
                <a:schemeClr val="bg1">
                  <a:lumMod val="6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8316913" y="2924944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22280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19466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</a:rPr>
              <a:t>19040 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8316913" y="465296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24431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</a:rPr>
              <a:t>22322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</a:rPr>
              <a:t>20433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6162" name="Rectangle 18"/>
          <p:cNvSpPr>
            <a:spLocks noChangeArrowheads="1"/>
          </p:cNvSpPr>
          <p:nvPr/>
        </p:nvSpPr>
        <p:spPr bwMode="auto">
          <a:xfrm>
            <a:off x="1187450" y="333375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A középszintű </a:t>
            </a:r>
            <a:r>
              <a:rPr lang="hu-HU" b="1" dirty="0">
                <a:latin typeface="Arial" pitchFamily="34" charset="0"/>
                <a:cs typeface="+mn-cs"/>
              </a:rPr>
              <a:t>vizsgaeredmények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rgbClr val="00FFFF"/>
                </a:solidFill>
                <a:latin typeface="Arial" pitchFamily="34" charset="0"/>
                <a:cs typeface="+mn-cs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2010.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+mn-cs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2011.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2012.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2013.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2014.</a:t>
            </a:r>
            <a:endParaRPr lang="hu-HU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6146" name="Object 2"/>
          <p:cNvGraphicFramePr>
            <a:graphicFrameLocks noChangeAspect="1"/>
          </p:cNvGraphicFramePr>
          <p:nvPr/>
        </p:nvGraphicFramePr>
        <p:xfrm>
          <a:off x="2051050" y="4149725"/>
          <a:ext cx="3836988" cy="19161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4" name="Worksheet" r:id="rId4" imgW="3657600" imgH="1828868" progId="Excel.Sheet.8">
                  <p:embed/>
                </p:oleObj>
              </mc:Choice>
              <mc:Fallback>
                <p:oleObj name="Worksheet" r:id="rId4" imgW="3657600" imgH="1828868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51050" y="4149725"/>
                        <a:ext cx="3836988" cy="19161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2609850" y="981075"/>
          <a:ext cx="2840038" cy="17637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5" name="Worksheet" r:id="rId6" imgW="2438400" imgH="1514375" progId="Excel.Sheet.8">
                  <p:embed/>
                </p:oleObj>
              </mc:Choice>
              <mc:Fallback>
                <p:oleObj name="Worksheet" r:id="rId6" imgW="2438400" imgH="151437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9850" y="981075"/>
                        <a:ext cx="2840038" cy="17637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8313" y="1125538"/>
          <a:ext cx="2197100" cy="1463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6" name="Diagram" r:id="rId8" imgW="6096000" imgH="4067251" progId="MSGraph.Chart.8">
                  <p:embed followColorScheme="full"/>
                </p:oleObj>
              </mc:Choice>
              <mc:Fallback>
                <p:oleObj name="Diagram" r:id="rId8" imgW="6096000" imgH="4067251" progId="MSGraph.Chart.8">
                  <p:embed followColorScheme="full"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125538"/>
                        <a:ext cx="2197100" cy="1463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49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129213" y="779463"/>
          <a:ext cx="3273425" cy="1930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7" name="Worksheet" r:id="rId10" imgW="3667041" imgH="2162273" progId="Excel.Sheet.8">
                  <p:embed/>
                </p:oleObj>
              </mc:Choice>
              <mc:Fallback>
                <p:oleObj name="Worksheet" r:id="rId10" imgW="3667041" imgH="2162273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9213" y="779463"/>
                        <a:ext cx="3273425" cy="1930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0" name="Object 7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395288" y="2708275"/>
          <a:ext cx="2159000" cy="1439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8" name="Diagram" r:id="rId12" imgW="6096000" imgH="4067251" progId="MSGraph.Chart.8">
                  <p:embed followColorScheme="full"/>
                </p:oleObj>
              </mc:Choice>
              <mc:Fallback>
                <p:oleObj name="Diagram" r:id="rId12" imgW="6096000" imgH="4067251" progId="MSGraph.Chart.8">
                  <p:embed followColorScheme="full"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2708275"/>
                        <a:ext cx="2159000" cy="1439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6151" name="Object 8"/>
          <p:cNvGraphicFramePr>
            <a:graphicFrameLocks noChangeAspect="1"/>
          </p:cNvGraphicFramePr>
          <p:nvPr/>
        </p:nvGraphicFramePr>
        <p:xfrm>
          <a:off x="2771775" y="2492375"/>
          <a:ext cx="2474913" cy="18399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69" name="Worksheet" r:id="rId14" imgW="2438400" imgH="1809685" progId="Excel.Sheet.8">
                  <p:embed/>
                </p:oleObj>
              </mc:Choice>
              <mc:Fallback>
                <p:oleObj name="Worksheet" r:id="rId14" imgW="2438400" imgH="1809685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71775" y="2492375"/>
                        <a:ext cx="2474913" cy="18399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2" name="Object 9"/>
          <p:cNvGraphicFramePr>
            <a:graphicFrameLocks noChangeAspect="1"/>
          </p:cNvGraphicFramePr>
          <p:nvPr/>
        </p:nvGraphicFramePr>
        <p:xfrm>
          <a:off x="4924228" y="2349500"/>
          <a:ext cx="3841766" cy="19435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0" name="Worksheet" r:id="rId16" imgW="4257759" imgH="2152547" progId="Excel.Sheet.8">
                  <p:embed/>
                </p:oleObj>
              </mc:Choice>
              <mc:Fallback>
                <p:oleObj name="Worksheet" r:id="rId16" imgW="4257759" imgH="2152547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24228" y="2349500"/>
                        <a:ext cx="3841766" cy="194359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3" name="Object 10"/>
          <p:cNvGraphicFramePr>
            <a:graphicFrameLocks noChangeAspect="1"/>
          </p:cNvGraphicFramePr>
          <p:nvPr/>
        </p:nvGraphicFramePr>
        <p:xfrm>
          <a:off x="468313" y="4437063"/>
          <a:ext cx="2159000" cy="1439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1" name="Diagram" r:id="rId18" imgW="6096000" imgH="4067251" progId="MSGraph.Chart.8">
                  <p:embed followColorScheme="full"/>
                </p:oleObj>
              </mc:Choice>
              <mc:Fallback>
                <p:oleObj name="Diagram" r:id="rId18" imgW="6096000" imgH="4067251" progId="MSGraph.Chart.8">
                  <p:embed followColorScheme="full"/>
                  <p:pic>
                    <p:nvPicPr>
                      <p:cNvPr id="0" name="Object 1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4437063"/>
                        <a:ext cx="2159000" cy="1439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154" name="Object 11"/>
          <p:cNvGraphicFramePr>
            <a:graphicFrameLocks noChangeAspect="1"/>
          </p:cNvGraphicFramePr>
          <p:nvPr/>
        </p:nvGraphicFramePr>
        <p:xfrm>
          <a:off x="4829175" y="4005263"/>
          <a:ext cx="4068763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172" name="Worksheet" r:id="rId20" imgW="4248049" imgH="2257378" progId="Excel.Sheet.8">
                  <p:embed/>
                </p:oleObj>
              </mc:Choice>
              <mc:Fallback>
                <p:oleObj name="Worksheet" r:id="rId20" imgW="4248049" imgH="2257378" progId="Excel.Sheet.8">
                  <p:embed/>
                  <p:pic>
                    <p:nvPicPr>
                      <p:cNvPr id="0" name="Object 11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29175" y="4005263"/>
                        <a:ext cx="4068763" cy="216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56" name="Text Box 12"/>
          <p:cNvSpPr txBox="1">
            <a:spLocks noChangeArrowheads="1"/>
          </p:cNvSpPr>
          <p:nvPr/>
        </p:nvSpPr>
        <p:spPr bwMode="auto">
          <a:xfrm>
            <a:off x="0" y="1268413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Biológia</a:t>
            </a:r>
          </a:p>
        </p:txBody>
      </p:sp>
      <p:sp>
        <p:nvSpPr>
          <p:cNvPr id="6157" name="Text Box 13"/>
          <p:cNvSpPr txBox="1">
            <a:spLocks noChangeArrowheads="1"/>
          </p:cNvSpPr>
          <p:nvPr/>
        </p:nvSpPr>
        <p:spPr bwMode="auto">
          <a:xfrm>
            <a:off x="0" y="2852738"/>
            <a:ext cx="45878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Fizika</a:t>
            </a:r>
          </a:p>
        </p:txBody>
      </p:sp>
      <p:sp>
        <p:nvSpPr>
          <p:cNvPr id="6158" name="Text Box 14"/>
          <p:cNvSpPr txBox="1">
            <a:spLocks noChangeArrowheads="1"/>
          </p:cNvSpPr>
          <p:nvPr/>
        </p:nvSpPr>
        <p:spPr bwMode="auto">
          <a:xfrm>
            <a:off x="0" y="4508500"/>
            <a:ext cx="458788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Kémia</a:t>
            </a:r>
          </a:p>
        </p:txBody>
      </p:sp>
      <p:sp>
        <p:nvSpPr>
          <p:cNvPr id="7183" name="Text Box 15"/>
          <p:cNvSpPr txBox="1">
            <a:spLocks noChangeArrowheads="1"/>
          </p:cNvSpPr>
          <p:nvPr/>
        </p:nvSpPr>
        <p:spPr bwMode="auto">
          <a:xfrm>
            <a:off x="8172400" y="1340768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 9855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9056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8393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4" name="Text Box 16"/>
          <p:cNvSpPr txBox="1">
            <a:spLocks noChangeArrowheads="1"/>
          </p:cNvSpPr>
          <p:nvPr/>
        </p:nvSpPr>
        <p:spPr bwMode="auto">
          <a:xfrm>
            <a:off x="8316913" y="314166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4313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3790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3343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5" name="Text Box 17"/>
          <p:cNvSpPr txBox="1">
            <a:spLocks noChangeArrowheads="1"/>
          </p:cNvSpPr>
          <p:nvPr/>
        </p:nvSpPr>
        <p:spPr bwMode="auto">
          <a:xfrm>
            <a:off x="8316913" y="4868863"/>
            <a:ext cx="827087" cy="95410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2712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1234</a:t>
            </a:r>
          </a:p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chemeClr val="bg1">
                    <a:lumMod val="75000"/>
                  </a:schemeClr>
                </a:solidFill>
                <a:latin typeface="Arial" pitchFamily="34" charset="0"/>
                <a:cs typeface="+mn-cs"/>
              </a:rPr>
              <a:t>   774</a:t>
            </a:r>
            <a:endParaRPr lang="hu-HU" sz="1400" b="1" dirty="0">
              <a:solidFill>
                <a:schemeClr val="bg1">
                  <a:lumMod val="75000"/>
                </a:schemeClr>
              </a:solidFill>
              <a:latin typeface="Arial" pitchFamily="34" charset="0"/>
              <a:cs typeface="+mn-cs"/>
            </a:endParaRPr>
          </a:p>
        </p:txBody>
      </p:sp>
      <p:sp>
        <p:nvSpPr>
          <p:cNvPr id="7186" name="Rectangle 18"/>
          <p:cNvSpPr>
            <a:spLocks noChangeArrowheads="1"/>
          </p:cNvSpPr>
          <p:nvPr/>
        </p:nvSpPr>
        <p:spPr bwMode="auto">
          <a:xfrm>
            <a:off x="1116013" y="476250"/>
            <a:ext cx="6911975" cy="576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A középszintű </a:t>
            </a:r>
            <a:r>
              <a:rPr lang="hu-HU" b="1" dirty="0">
                <a:latin typeface="Arial" pitchFamily="34" charset="0"/>
                <a:cs typeface="+mn-cs"/>
              </a:rPr>
              <a:t>vizsgaeredmények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összehasonlítása </a:t>
            </a:r>
            <a:b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</a:br>
            <a:r>
              <a:rPr lang="hu-HU" b="1" dirty="0">
                <a:solidFill>
                  <a:srgbClr val="00FFFF"/>
                </a:solidFill>
                <a:latin typeface="Arial" pitchFamily="34" charset="0"/>
                <a:cs typeface="+mn-cs"/>
              </a:rPr>
              <a:t>korábbi vizsgarendszer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 – </a:t>
            </a:r>
            <a:r>
              <a:rPr lang="hu-HU" b="1" dirty="0" smtClean="0">
                <a:solidFill>
                  <a:srgbClr val="FFFF00"/>
                </a:solidFill>
                <a:latin typeface="Arial" pitchFamily="34" charset="0"/>
                <a:cs typeface="+mn-cs"/>
              </a:rPr>
              <a:t>2010.</a:t>
            </a:r>
            <a:r>
              <a:rPr lang="hu-HU" b="1" dirty="0" smtClean="0">
                <a:solidFill>
                  <a:schemeClr val="tx2"/>
                </a:solidFill>
                <a:latin typeface="Arial" pitchFamily="34" charset="0"/>
                <a:cs typeface="+mn-cs"/>
              </a:rPr>
              <a:t>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FF0000"/>
                </a:solidFill>
                <a:latin typeface="Arial" pitchFamily="34" charset="0"/>
                <a:cs typeface="+mn-cs"/>
              </a:rPr>
              <a:t>2011.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33CC33"/>
                </a:solidFill>
                <a:latin typeface="Arial" pitchFamily="34" charset="0"/>
                <a:cs typeface="+mn-cs"/>
              </a:rPr>
              <a:t>2012. </a:t>
            </a:r>
            <a:r>
              <a:rPr lang="hu-HU" b="1" dirty="0">
                <a:solidFill>
                  <a:schemeClr val="tx2"/>
                </a:solidFill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rgbClr val="0000FF"/>
                </a:solidFill>
                <a:latin typeface="Arial" pitchFamily="34" charset="0"/>
                <a:cs typeface="+mn-cs"/>
              </a:rPr>
              <a:t>2013. </a:t>
            </a:r>
            <a:r>
              <a:rPr lang="hu-HU" b="1" dirty="0">
                <a:latin typeface="Arial" pitchFamily="34" charset="0"/>
                <a:cs typeface="+mn-cs"/>
              </a:rPr>
              <a:t>– </a:t>
            </a:r>
            <a:r>
              <a:rPr lang="hu-HU" b="1" dirty="0" smtClean="0">
                <a:solidFill>
                  <a:schemeClr val="bg1">
                    <a:lumMod val="65000"/>
                  </a:schemeClr>
                </a:solidFill>
                <a:latin typeface="Arial" pitchFamily="34" charset="0"/>
                <a:cs typeface="+mn-cs"/>
              </a:rPr>
              <a:t>2014.</a:t>
            </a:r>
            <a:endParaRPr lang="hu-HU" b="1" dirty="0">
              <a:solidFill>
                <a:srgbClr val="0000FF"/>
              </a:solidFill>
              <a:latin typeface="Arial" pitchFamily="34" charset="0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890" name="Rectangle 2"/>
          <p:cNvSpPr>
            <a:spLocks noGrp="1" noChangeArrowheads="1"/>
          </p:cNvSpPr>
          <p:nvPr>
            <p:ph type="title"/>
          </p:nvPr>
        </p:nvSpPr>
        <p:spPr>
          <a:xfrm>
            <a:off x="395288" y="0"/>
            <a:ext cx="8497887" cy="922338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Az egyes vizsgázói rétegek átlageredményeinek összehasonlítása %-ban, középszinten  </a:t>
            </a:r>
            <a:r>
              <a:rPr lang="hu-HU" sz="1200" dirty="0" smtClean="0"/>
              <a:t>2012. </a:t>
            </a:r>
            <a:r>
              <a:rPr lang="hu-HU" sz="1800" dirty="0" smtClean="0"/>
              <a:t>- </a:t>
            </a:r>
            <a:r>
              <a:rPr lang="hu-HU" sz="1400" dirty="0" smtClean="0"/>
              <a:t>2013. – </a:t>
            </a:r>
            <a:r>
              <a:rPr lang="hu-HU" sz="1600" b="1" dirty="0" smtClean="0"/>
              <a:t>2014</a:t>
            </a:r>
            <a:r>
              <a:rPr lang="hu-HU" sz="1800" b="1" dirty="0" smtClean="0"/>
              <a:t>.</a:t>
            </a:r>
            <a:endParaRPr lang="hu-HU" sz="18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53703" name="Group 103"/>
          <p:cNvGraphicFramePr>
            <a:graphicFrameLocks noGrp="1"/>
          </p:cNvGraphicFramePr>
          <p:nvPr>
            <p:ph sz="half" idx="1"/>
          </p:nvPr>
        </p:nvGraphicFramePr>
        <p:xfrm>
          <a:off x="439962" y="849994"/>
          <a:ext cx="8280598" cy="5190679"/>
        </p:xfrm>
        <a:graphic>
          <a:graphicData uri="http://schemas.openxmlformats.org/drawingml/2006/table">
            <a:tbl>
              <a:tblPr/>
              <a:tblGrid>
                <a:gridCol w="1223814"/>
                <a:gridCol w="1224136"/>
                <a:gridCol w="1296144"/>
                <a:gridCol w="1468064"/>
                <a:gridCol w="1556272"/>
                <a:gridCol w="1512168"/>
              </a:tblGrid>
              <a:tr h="28870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Vizsgatárgy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Összes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Gimnázium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Szakközép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Felnőttoktatás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Tanulói 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jv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. kívül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020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Magyar nyelv és irodalom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56,90,  57,50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60,98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67,53, 67,86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71,28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49,44, 50,41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53,55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45,27, 46,16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49,40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54,44, 52,66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55,81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9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Történelem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59,03, 55,98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57,24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68,50, 65,14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66,47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52,67, 49,56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50,35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50,56, 48,29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49,41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62,84, 60,37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59,93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596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Matematika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49,19, 47,59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46,36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59,67, 57,77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55,77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42,81, 41,61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40,60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34,80, 34,30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33,61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48,49, 46,99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43,80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46772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Angol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59,43, 58,01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60,42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72,83, 70,96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73,28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51,77, 51,25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53,45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39,99, 40,58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41,81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57,50, 51,72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53,92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5470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59,91, 57,66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56,13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73,63, 72,97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52,85, 49,29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47,59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43,72, 40,68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41,79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54,00, 50,20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46,56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0432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Fizika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67,22, 69,52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68,59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72,75, 76,30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74,46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52,98, 58,05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57,90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47,87, 57,24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51,31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66,23, 70,11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68,36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0405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Kémia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68,42, 67,28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61,06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68,80, 73,35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64,97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49,81, 59,42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56,04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43,37, 48,91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40,86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71,45, 66,00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61,45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4010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Biológia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61,44, 67,30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57,85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67,49, 73,48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64,77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50,45, 62,94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51,33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52,42, 62,31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51,83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70,46, 76,29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67,91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6064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Informatika</a:t>
                      </a:r>
                    </a:p>
                  </a:txBody>
                  <a:tcPr marL="89825" marR="89825" marT="44911" marB="44911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58,14, 57,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</a:t>
                      </a:r>
                      <a:endParaRPr lang="hu-HU" sz="1200" b="1" kern="1200" dirty="0" smtClean="0">
                        <a:solidFill>
                          <a:srgbClr val="FF0000"/>
                        </a:solidFill>
                        <a:latin typeface="+mj-lt"/>
                        <a:ea typeface="+mj-ea"/>
                        <a:cs typeface="+mj-cs"/>
                      </a:endParaRP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54,35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69,35, 67,51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63,12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56,95, 53,50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50,61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44,62, 42,18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40,81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66,91,</a:t>
                      </a:r>
                      <a:r>
                        <a:rPr lang="hu-HU" sz="1200" b="1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61,80</a:t>
                      </a:r>
                    </a:p>
                  </a:txBody>
                  <a:tcPr marL="89825" marR="89825" marT="44911" marB="44911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7970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914" name="Rectangle 2"/>
          <p:cNvSpPr>
            <a:spLocks noGrp="1" noChangeArrowheads="1"/>
          </p:cNvSpPr>
          <p:nvPr>
            <p:ph type="title"/>
          </p:nvPr>
        </p:nvSpPr>
        <p:spPr>
          <a:xfrm>
            <a:off x="395536" y="0"/>
            <a:ext cx="8351837" cy="993775"/>
          </a:xfrm>
        </p:spPr>
        <p:txBody>
          <a:bodyPr/>
          <a:lstStyle/>
          <a:p>
            <a:pPr eaLnBrk="1" hangingPunct="1"/>
            <a:r>
              <a:rPr lang="hu-HU" sz="2000" dirty="0" smtClean="0"/>
              <a:t>Az egyes vizsgázói rétegek átlageredményeinek összehasonlítása </a:t>
            </a:r>
            <a:br>
              <a:rPr lang="hu-HU" sz="2000" dirty="0" smtClean="0"/>
            </a:br>
            <a:r>
              <a:rPr lang="hu-HU" sz="2000" dirty="0" smtClean="0"/>
              <a:t>%-ban, emelt szinten </a:t>
            </a:r>
            <a:r>
              <a:rPr lang="hu-HU" sz="1200" dirty="0" smtClean="0"/>
              <a:t>2012. – 2013</a:t>
            </a:r>
            <a:r>
              <a:rPr lang="hu-HU" sz="1400" dirty="0" smtClean="0"/>
              <a:t>. – </a:t>
            </a:r>
            <a:r>
              <a:rPr lang="hu-HU" sz="1400" b="1" dirty="0" smtClean="0"/>
              <a:t>2014.</a:t>
            </a:r>
            <a:endParaRPr lang="hu-HU" sz="1400" b="1" dirty="0" smtClean="0">
              <a:solidFill>
                <a:srgbClr val="FF0000"/>
              </a:solidFill>
            </a:endParaRPr>
          </a:p>
        </p:txBody>
      </p:sp>
      <p:graphicFrame>
        <p:nvGraphicFramePr>
          <p:cNvPr id="127251" name="Group 275"/>
          <p:cNvGraphicFramePr>
            <a:graphicFrameLocks noGrp="1"/>
          </p:cNvGraphicFramePr>
          <p:nvPr>
            <p:ph sz="half" idx="1"/>
          </p:nvPr>
        </p:nvGraphicFramePr>
        <p:xfrm>
          <a:off x="251520" y="836712"/>
          <a:ext cx="8614742" cy="5194436"/>
        </p:xfrm>
        <a:graphic>
          <a:graphicData uri="http://schemas.openxmlformats.org/drawingml/2006/table">
            <a:tbl>
              <a:tblPr/>
              <a:tblGrid>
                <a:gridCol w="1177407"/>
                <a:gridCol w="1472739"/>
                <a:gridCol w="1472739"/>
                <a:gridCol w="1472739"/>
                <a:gridCol w="1472739"/>
                <a:gridCol w="1546379"/>
              </a:tblGrid>
              <a:tr h="34411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Vizsgatárgy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Összes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Gimnázium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Szakközép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Felnőttoktatás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Tanulói </a:t>
                      </a:r>
                      <a:r>
                        <a:rPr kumimoji="0" lang="hu-HU" sz="12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jv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. kívül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65006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Magyar nyelv és irodalom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62,14, 61,93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61,48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64,44, 65,03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64,03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53,05, 53,63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54,99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61,08, 54,85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48,29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59,13, 53,86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55,81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Történelem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63,55, 67,95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65,67, 70,51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64,86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57,08, 62,87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51,31, 56,91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51,20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57,81, 58,96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52,34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Matematika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71,15, 61,88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70,73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74,42, 63,88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73,17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60,97, 53,19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61,53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42,25, 42,40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56,24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53,40, 46,43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55,80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Angol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69,56, 71,28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64,61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71,97, 73,10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66,21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64,76, 67,70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61,18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64,34, 59,58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59,08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69,85, 69,64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62,58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Német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67,63, 67,25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71,57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70,32, 69,55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72,91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63,58, 63,44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64,23, 63,00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68,50, 64,29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72,28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72847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Fizika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69,47, 65,35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69,35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72,57, 67,97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71,74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59,31, 54,47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64,32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50,</a:t>
                      </a:r>
                      <a:r>
                        <a:rPr lang="hu-HU" sz="1200" b="1" kern="1200" dirty="0" err="1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50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, 51,86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54,51, 56,27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56,64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Kémia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64,22, 60,20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60,85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66,65, 62,41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63,23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61,08, 53,00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62,66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53,86. 61,17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60,22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n-lt"/>
                          <a:ea typeface="+mn-ea"/>
                          <a:cs typeface="+mn-cs"/>
                        </a:rPr>
                        <a:t>57,01,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54,84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53,88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Biológia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61,10, 65,17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60,78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62,04, 66,46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62,41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47,58, 49,86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49,54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58,63, 55,17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47,33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61,05, 63,96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57,20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505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Informatika</a:t>
                      </a:r>
                    </a:p>
                  </a:txBody>
                  <a:tcPr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65,25, 67,47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60,45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69,46,</a:t>
                      </a:r>
                      <a:r>
                        <a:rPr lang="hu-HU" sz="1200" b="1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70,96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63,92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63,99, 66,80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59,00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40,36,</a:t>
                      </a:r>
                      <a:r>
                        <a:rPr lang="hu-HU" sz="1200" b="1" kern="1200" baseline="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54,79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48,07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59,60, 59,71</a:t>
                      </a:r>
                    </a:p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400" b="1" kern="1200" dirty="0" smtClean="0">
                          <a:solidFill>
                            <a:srgbClr val="FF0000"/>
                          </a:solidFill>
                          <a:latin typeface="+mj-lt"/>
                          <a:ea typeface="+mj-ea"/>
                          <a:cs typeface="+mj-cs"/>
                        </a:rPr>
                        <a:t>55,83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  <p:sp>
        <p:nvSpPr>
          <p:cNvPr id="38994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04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323850" y="0"/>
            <a:ext cx="8640763" cy="863600"/>
          </a:xfrm>
        </p:spPr>
        <p:txBody>
          <a:bodyPr/>
          <a:lstStyle/>
          <a:p>
            <a:pPr eaLnBrk="1" hangingPunct="1">
              <a:defRPr/>
            </a:pPr>
            <a:r>
              <a:rPr lang="hu-HU" sz="1600" b="1" dirty="0" smtClean="0"/>
              <a:t>A gimnáziumi és a szakközépiskolai tanulók középszintű </a:t>
            </a:r>
            <a:br>
              <a:rPr lang="hu-HU" sz="1600" b="1" dirty="0" smtClean="0"/>
            </a:br>
            <a:r>
              <a:rPr lang="hu-HU" sz="1600" b="1" dirty="0" smtClean="0"/>
              <a:t>eredményeinek  összehasonlítása </a:t>
            </a:r>
            <a:r>
              <a:rPr lang="hu-HU" sz="1800" b="1" dirty="0" smtClean="0">
                <a:solidFill>
                  <a:srgbClr val="33CC33"/>
                </a:solidFill>
              </a:rPr>
              <a:t>2012.</a:t>
            </a:r>
            <a:r>
              <a:rPr lang="hu-HU" sz="1800" b="1" dirty="0" smtClean="0">
                <a:solidFill>
                  <a:schemeClr val="tx1"/>
                </a:solidFill>
              </a:rPr>
              <a:t> – </a:t>
            </a:r>
            <a:r>
              <a:rPr lang="hu-HU" sz="1800" b="1" dirty="0" smtClean="0">
                <a:solidFill>
                  <a:srgbClr val="0000FF"/>
                </a:solidFill>
              </a:rPr>
              <a:t>2013. - </a:t>
            </a:r>
            <a:r>
              <a:rPr lang="hu-HU" sz="1800" b="1" dirty="0" smtClean="0">
                <a:solidFill>
                  <a:schemeClr val="bg1">
                    <a:lumMod val="65000"/>
                  </a:schemeClr>
                </a:solidFill>
              </a:rPr>
              <a:t>2014</a:t>
            </a:r>
            <a:r>
              <a:rPr lang="hu-HU" sz="1800" dirty="0" smtClean="0">
                <a:solidFill>
                  <a:schemeClr val="bg1">
                    <a:lumMod val="65000"/>
                  </a:schemeClr>
                </a:solidFill>
              </a:rPr>
              <a:t>.</a:t>
            </a:r>
            <a:endParaRPr lang="hu-HU" sz="1800" dirty="0" smtClean="0">
              <a:solidFill>
                <a:srgbClr val="FF0000"/>
              </a:solidFill>
            </a:endParaRPr>
          </a:p>
        </p:txBody>
      </p:sp>
      <p:graphicFrame>
        <p:nvGraphicFramePr>
          <p:cNvPr id="7170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27984" y="2204864"/>
          <a:ext cx="4354513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2" name="Worksheet" r:id="rId4" imgW="4257759" imgH="2133634" progId="Excel.Sheet.8">
                  <p:embed/>
                </p:oleObj>
              </mc:Choice>
              <mc:Fallback>
                <p:oleObj name="Worksheet" r:id="rId4" imgW="4257759" imgH="2133634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27984" y="2204864"/>
                        <a:ext cx="4354513" cy="218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1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912648" y="4077072"/>
          <a:ext cx="4148137" cy="2308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3" name="Worksheet" r:id="rId6" imgW="4295792" imgH="2390848" progId="Excel.Sheet.8">
                  <p:embed/>
                </p:oleObj>
              </mc:Choice>
              <mc:Fallback>
                <p:oleObj name="Worksheet" r:id="rId6" imgW="4295792" imgH="2390848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12648" y="4077072"/>
                        <a:ext cx="4148137" cy="2308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7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7172" name="Object 7"/>
          <p:cNvGraphicFramePr>
            <a:graphicFrameLocks noChangeAspect="1"/>
          </p:cNvGraphicFramePr>
          <p:nvPr/>
        </p:nvGraphicFramePr>
        <p:xfrm>
          <a:off x="900113" y="2060575"/>
          <a:ext cx="4129087" cy="23780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4" name="Worksheet" r:id="rId8" imgW="4295792" imgH="2476496" progId="Excel.Sheet.8">
                  <p:embed/>
                </p:oleObj>
              </mc:Choice>
              <mc:Fallback>
                <p:oleObj name="Worksheet" r:id="rId8" imgW="4295792" imgH="2476496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00113" y="2060575"/>
                        <a:ext cx="4129087" cy="23780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3" name="Object 8"/>
          <p:cNvGraphicFramePr>
            <a:graphicFrameLocks noChangeAspect="1"/>
          </p:cNvGraphicFramePr>
          <p:nvPr/>
        </p:nvGraphicFramePr>
        <p:xfrm>
          <a:off x="4643438" y="4148138"/>
          <a:ext cx="4246562" cy="2190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5" name="Worksheet" r:id="rId10" imgW="4295792" imgH="2219282" progId="Excel.Sheet.8">
                  <p:embed/>
                </p:oleObj>
              </mc:Choice>
              <mc:Fallback>
                <p:oleObj name="Worksheet" r:id="rId10" imgW="4295792" imgH="2219282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3438" y="4148138"/>
                        <a:ext cx="4246562" cy="2190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7178" name="Text Box 9"/>
          <p:cNvSpPr txBox="1">
            <a:spLocks noChangeArrowheads="1"/>
          </p:cNvSpPr>
          <p:nvPr/>
        </p:nvSpPr>
        <p:spPr bwMode="auto">
          <a:xfrm>
            <a:off x="250825" y="1124744"/>
            <a:ext cx="431800" cy="1081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Mindenki</a:t>
            </a:r>
          </a:p>
        </p:txBody>
      </p:sp>
      <p:sp>
        <p:nvSpPr>
          <p:cNvPr id="7179" name="Text Box 10"/>
          <p:cNvSpPr txBox="1">
            <a:spLocks noChangeArrowheads="1"/>
          </p:cNvSpPr>
          <p:nvPr/>
        </p:nvSpPr>
        <p:spPr bwMode="auto">
          <a:xfrm>
            <a:off x="250825" y="3068638"/>
            <a:ext cx="431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Gimnázium</a:t>
            </a:r>
          </a:p>
        </p:txBody>
      </p:sp>
      <p:sp>
        <p:nvSpPr>
          <p:cNvPr id="7180" name="Text Box 11"/>
          <p:cNvSpPr txBox="1">
            <a:spLocks noChangeArrowheads="1"/>
          </p:cNvSpPr>
          <p:nvPr/>
        </p:nvSpPr>
        <p:spPr bwMode="auto">
          <a:xfrm>
            <a:off x="179388" y="4797425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 dirty="0"/>
              <a:t>Szakközép-</a:t>
            </a:r>
          </a:p>
          <a:p>
            <a:pPr algn="ctr">
              <a:spcBef>
                <a:spcPct val="50000"/>
              </a:spcBef>
            </a:pPr>
            <a:r>
              <a:rPr lang="hu-HU" sz="1600" b="1" dirty="0"/>
              <a:t>iskola</a:t>
            </a:r>
          </a:p>
        </p:txBody>
      </p:sp>
      <p:sp>
        <p:nvSpPr>
          <p:cNvPr id="7181" name="Text Box 13"/>
          <p:cNvSpPr txBox="1">
            <a:spLocks noChangeArrowheads="1"/>
          </p:cNvSpPr>
          <p:nvPr/>
        </p:nvSpPr>
        <p:spPr bwMode="auto">
          <a:xfrm>
            <a:off x="1835150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/>
              <a:t>Történelem</a:t>
            </a:r>
          </a:p>
        </p:txBody>
      </p:sp>
      <p:sp>
        <p:nvSpPr>
          <p:cNvPr id="7182" name="Text Box 14"/>
          <p:cNvSpPr txBox="1">
            <a:spLocks noChangeArrowheads="1"/>
          </p:cNvSpPr>
          <p:nvPr/>
        </p:nvSpPr>
        <p:spPr bwMode="auto">
          <a:xfrm>
            <a:off x="6156176" y="836712"/>
            <a:ext cx="17287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4111" name="Text Box 15"/>
          <p:cNvSpPr txBox="1">
            <a:spLocks noChangeArrowheads="1"/>
          </p:cNvSpPr>
          <p:nvPr/>
        </p:nvSpPr>
        <p:spPr bwMode="auto">
          <a:xfrm>
            <a:off x="1907704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33188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32331</a:t>
            </a:r>
            <a:r>
              <a:rPr lang="hu-HU" sz="1400" b="1" dirty="0" smtClean="0"/>
              <a:t> –</a:t>
            </a:r>
            <a:r>
              <a:rPr lang="hu-HU" sz="1400" dirty="0" smtClean="0"/>
              <a:t>32304 </a:t>
            </a:r>
            <a:r>
              <a:rPr lang="hu-HU" sz="1400" b="1" dirty="0" smtClean="0">
                <a:cs typeface="+mn-cs"/>
              </a:rPr>
              <a:t> </a:t>
            </a:r>
            <a:endParaRPr lang="hu-HU" sz="1400" b="1" dirty="0">
              <a:cs typeface="+mn-cs"/>
            </a:endParaRPr>
          </a:p>
        </p:txBody>
      </p:sp>
      <p:sp>
        <p:nvSpPr>
          <p:cNvPr id="4112" name="Text Box 16"/>
          <p:cNvSpPr txBox="1">
            <a:spLocks noChangeArrowheads="1"/>
          </p:cNvSpPr>
          <p:nvPr/>
        </p:nvSpPr>
        <p:spPr bwMode="auto">
          <a:xfrm>
            <a:off x="5580112" y="2564904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34761</a:t>
            </a:r>
            <a:r>
              <a:rPr lang="hu-HU" sz="1400" b="1" dirty="0" smtClean="0">
                <a:solidFill>
                  <a:srgbClr val="33CC33"/>
                </a:solidFill>
              </a:rPr>
              <a:t> – </a:t>
            </a:r>
            <a:r>
              <a:rPr lang="hu-HU" sz="1400" b="1" dirty="0" smtClean="0">
                <a:solidFill>
                  <a:srgbClr val="0000FF"/>
                </a:solidFill>
              </a:rPr>
              <a:t>32558</a:t>
            </a:r>
            <a:r>
              <a:rPr lang="hu-HU" sz="1400" b="1" dirty="0" smtClean="0"/>
              <a:t> – </a:t>
            </a:r>
            <a:r>
              <a:rPr lang="hu-HU" sz="1400" dirty="0" smtClean="0"/>
              <a:t>32627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4113" name="Text Box 17"/>
          <p:cNvSpPr txBox="1">
            <a:spLocks noChangeArrowheads="1"/>
          </p:cNvSpPr>
          <p:nvPr/>
        </p:nvSpPr>
        <p:spPr bwMode="auto">
          <a:xfrm>
            <a:off x="1908175" y="4437063"/>
            <a:ext cx="223202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35711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33813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400" dirty="0" smtClean="0"/>
              <a:t>32705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4114" name="Text Box 18"/>
          <p:cNvSpPr txBox="1">
            <a:spLocks noChangeArrowheads="1"/>
          </p:cNvSpPr>
          <p:nvPr/>
        </p:nvSpPr>
        <p:spPr bwMode="auto">
          <a:xfrm>
            <a:off x="5867400" y="4437063"/>
            <a:ext cx="230505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34837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32525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400" dirty="0" smtClean="0"/>
              <a:t>31661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graphicFrame>
        <p:nvGraphicFramePr>
          <p:cNvPr id="7174" name="Object 30"/>
          <p:cNvGraphicFramePr>
            <a:graphicFrameLocks noChangeAspect="1"/>
          </p:cNvGraphicFramePr>
          <p:nvPr/>
        </p:nvGraphicFramePr>
        <p:xfrm>
          <a:off x="811809" y="356047"/>
          <a:ext cx="4291012" cy="2343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6" name="Worksheet" r:id="rId12" imgW="4276641" imgH="2333569" progId="Excel.Sheet.8">
                  <p:embed/>
                </p:oleObj>
              </mc:Choice>
              <mc:Fallback>
                <p:oleObj name="Worksheet" r:id="rId12" imgW="4276641" imgH="2333569" progId="Excel.Sheet.8">
                  <p:embed/>
                  <p:pic>
                    <p:nvPicPr>
                      <p:cNvPr id="0" name="Object 30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11809" y="356047"/>
                        <a:ext cx="4291012" cy="23431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175" name="Object 33"/>
          <p:cNvGraphicFramePr>
            <a:graphicFrameLocks noGrp="1" noChangeAspect="1"/>
          </p:cNvGraphicFramePr>
          <p:nvPr/>
        </p:nvGraphicFramePr>
        <p:xfrm>
          <a:off x="4500563" y="404813"/>
          <a:ext cx="4303712" cy="2157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7187" name="Worksheet" r:id="rId14" imgW="4257759" imgH="2133634" progId="Excel.Sheet.8">
                  <p:embed/>
                </p:oleObj>
              </mc:Choice>
              <mc:Fallback>
                <p:oleObj name="Worksheet" r:id="rId14" imgW="4257759" imgH="2133634" progId="Excel.Sheet.8">
                  <p:embed/>
                  <p:pic>
                    <p:nvPicPr>
                      <p:cNvPr id="0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4813"/>
                        <a:ext cx="4303712" cy="21574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8" name="Rectangle 18"/>
          <p:cNvSpPr>
            <a:spLocks noGrp="1" noChangeArrowheads="1"/>
          </p:cNvSpPr>
          <p:nvPr>
            <p:ph type="title" sz="quarter"/>
          </p:nvPr>
        </p:nvSpPr>
        <p:spPr>
          <a:xfrm>
            <a:off x="179388" y="115888"/>
            <a:ext cx="8856662" cy="865187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gimnáziumi és a szakközépiskolai tanulók középszintű </a:t>
            </a:r>
            <a:br>
              <a:rPr lang="hu-HU" sz="2000" b="1" dirty="0" smtClean="0"/>
            </a:br>
            <a:r>
              <a:rPr lang="hu-HU" sz="2000" b="1" dirty="0" smtClean="0"/>
              <a:t>eredményeinek összehasonlítása </a:t>
            </a:r>
            <a:r>
              <a:rPr lang="hu-HU" sz="2000" b="1" dirty="0" smtClean="0">
                <a:solidFill>
                  <a:srgbClr val="33CC33"/>
                </a:solidFill>
              </a:rPr>
              <a:t>2012.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2013.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2014.</a:t>
            </a:r>
            <a:endParaRPr lang="hu-HU" sz="2000" b="1" dirty="0" smtClean="0">
              <a:solidFill>
                <a:srgbClr val="33CC33"/>
              </a:solidFill>
            </a:endParaRPr>
          </a:p>
        </p:txBody>
      </p:sp>
      <p:graphicFrame>
        <p:nvGraphicFramePr>
          <p:cNvPr id="8194" name="Object 30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356145" y="495300"/>
          <a:ext cx="4188993" cy="2141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6" name="Worksheet" r:id="rId4" imgW="4267200" imgH="2181186" progId="Excel.Sheet.8">
                  <p:embed/>
                </p:oleObj>
              </mc:Choice>
              <mc:Fallback>
                <p:oleObj name="Worksheet" r:id="rId4" imgW="4267200" imgH="2181186" progId="Excel.Sheet.8">
                  <p:embed/>
                  <p:pic>
                    <p:nvPicPr>
                      <p:cNvPr id="0" name="Object 3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56145" y="495300"/>
                        <a:ext cx="4188993" cy="21416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5" name="Object 2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11688" y="2384425"/>
          <a:ext cx="3875087" cy="20637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7" name="Worksheet" r:id="rId6" imgW="4257759" imgH="2266834" progId="Excel.Sheet.8">
                  <p:embed/>
                </p:oleObj>
              </mc:Choice>
              <mc:Fallback>
                <p:oleObj name="Worksheet" r:id="rId6" imgW="4257759" imgH="2266834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11688" y="2384425"/>
                        <a:ext cx="3875087" cy="20637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6" name="Object 3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611560" y="4107532"/>
          <a:ext cx="3960440" cy="204179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8" name="Worksheet" r:id="rId8" imgW="4286351" imgH="2209825" progId="Excel.Sheet.8">
                  <p:embed/>
                </p:oleObj>
              </mc:Choice>
              <mc:Fallback>
                <p:oleObj name="Worksheet" r:id="rId8" imgW="4286351" imgH="220982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560" y="4107532"/>
                        <a:ext cx="3960440" cy="204179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7" name="Object 33"/>
          <p:cNvGraphicFramePr>
            <a:graphicFrameLocks noGrp="1" noChangeAspect="1"/>
          </p:cNvGraphicFramePr>
          <p:nvPr>
            <p:ph sz="quarter" idx="4"/>
          </p:nvPr>
        </p:nvGraphicFramePr>
        <p:xfrm>
          <a:off x="4641850" y="476250"/>
          <a:ext cx="3887788" cy="21351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09" name="Worksheet" r:id="rId10" imgW="4267200" imgH="2343025" progId="Excel.Sheet.8">
                  <p:embed/>
                </p:oleObj>
              </mc:Choice>
              <mc:Fallback>
                <p:oleObj name="Worksheet" r:id="rId10" imgW="4267200" imgH="2343025" progId="Excel.Sheet.8">
                  <p:embed/>
                  <p:pic>
                    <p:nvPicPr>
                      <p:cNvPr id="0" name="Object 3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41850" y="476250"/>
                        <a:ext cx="3887788" cy="21351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1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8198" name="Object 6"/>
          <p:cNvGraphicFramePr>
            <a:graphicFrameLocks noChangeAspect="1"/>
          </p:cNvGraphicFramePr>
          <p:nvPr/>
        </p:nvGraphicFramePr>
        <p:xfrm>
          <a:off x="468313" y="2349500"/>
          <a:ext cx="3987800" cy="21955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0" name="Worksheet" r:id="rId12" imgW="4267200" imgH="2343025" progId="Excel.Sheet.8">
                  <p:embed/>
                </p:oleObj>
              </mc:Choice>
              <mc:Fallback>
                <p:oleObj name="Worksheet" r:id="rId12" imgW="4267200" imgH="2343025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2349500"/>
                        <a:ext cx="3987800" cy="21955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199" name="Object 7"/>
          <p:cNvGraphicFramePr>
            <a:graphicFrameLocks noChangeAspect="1"/>
          </p:cNvGraphicFramePr>
          <p:nvPr/>
        </p:nvGraphicFramePr>
        <p:xfrm>
          <a:off x="4500563" y="4076700"/>
          <a:ext cx="4125912" cy="22304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8211" name="Worksheet" r:id="rId14" imgW="4295792" imgH="2314656" progId="Excel.Sheet.8">
                  <p:embed/>
                </p:oleObj>
              </mc:Choice>
              <mc:Fallback>
                <p:oleObj name="Worksheet" r:id="rId14" imgW="4295792" imgH="2314656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00563" y="4076700"/>
                        <a:ext cx="4125912" cy="22304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202" name="Text Box 8"/>
          <p:cNvSpPr txBox="1">
            <a:spLocks noChangeArrowheads="1"/>
          </p:cNvSpPr>
          <p:nvPr/>
        </p:nvSpPr>
        <p:spPr bwMode="auto">
          <a:xfrm>
            <a:off x="207963" y="1125538"/>
            <a:ext cx="430212" cy="1149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Mindenki</a:t>
            </a:r>
          </a:p>
        </p:txBody>
      </p:sp>
      <p:sp>
        <p:nvSpPr>
          <p:cNvPr id="8203" name="Text Box 9"/>
          <p:cNvSpPr txBox="1">
            <a:spLocks noChangeArrowheads="1"/>
          </p:cNvSpPr>
          <p:nvPr/>
        </p:nvSpPr>
        <p:spPr bwMode="auto">
          <a:xfrm>
            <a:off x="179388" y="2852738"/>
            <a:ext cx="431800" cy="12239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Gimnázium</a:t>
            </a:r>
          </a:p>
        </p:txBody>
      </p:sp>
      <p:sp>
        <p:nvSpPr>
          <p:cNvPr id="8204" name="Text Box 10"/>
          <p:cNvSpPr txBox="1">
            <a:spLocks noChangeArrowheads="1"/>
          </p:cNvSpPr>
          <p:nvPr/>
        </p:nvSpPr>
        <p:spPr bwMode="auto">
          <a:xfrm>
            <a:off x="179388" y="4581525"/>
            <a:ext cx="8001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sz="1600" b="1"/>
              <a:t>Szakközép-</a:t>
            </a:r>
          </a:p>
          <a:p>
            <a:pPr algn="ctr">
              <a:spcBef>
                <a:spcPct val="50000"/>
              </a:spcBef>
            </a:pPr>
            <a:r>
              <a:rPr lang="hu-HU" sz="1600" b="1"/>
              <a:t>iskola</a:t>
            </a:r>
          </a:p>
        </p:txBody>
      </p:sp>
      <p:sp>
        <p:nvSpPr>
          <p:cNvPr id="8205" name="Text Box 12"/>
          <p:cNvSpPr txBox="1">
            <a:spLocks noChangeArrowheads="1"/>
          </p:cNvSpPr>
          <p:nvPr/>
        </p:nvSpPr>
        <p:spPr bwMode="auto">
          <a:xfrm>
            <a:off x="1692275" y="836613"/>
            <a:ext cx="1800225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</a:t>
            </a:r>
          </a:p>
        </p:txBody>
      </p:sp>
      <p:sp>
        <p:nvSpPr>
          <p:cNvPr id="8206" name="Text Box 13"/>
          <p:cNvSpPr txBox="1">
            <a:spLocks noChangeArrowheads="1"/>
          </p:cNvSpPr>
          <p:nvPr/>
        </p:nvSpPr>
        <p:spPr bwMode="auto">
          <a:xfrm>
            <a:off x="6084888" y="908050"/>
            <a:ext cx="17287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Angol</a:t>
            </a:r>
          </a:p>
        </p:txBody>
      </p:sp>
      <p:sp>
        <p:nvSpPr>
          <p:cNvPr id="5135" name="Text Box 14"/>
          <p:cNvSpPr txBox="1">
            <a:spLocks noChangeArrowheads="1"/>
          </p:cNvSpPr>
          <p:nvPr/>
        </p:nvSpPr>
        <p:spPr bwMode="auto">
          <a:xfrm>
            <a:off x="1547813" y="2636838"/>
            <a:ext cx="2159000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37090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– 35293</a:t>
            </a:r>
            <a:r>
              <a:rPr lang="hu-HU" sz="1400" b="1" dirty="0" smtClean="0"/>
              <a:t>–</a:t>
            </a:r>
            <a:r>
              <a:rPr lang="hu-HU" sz="1400" dirty="0" smtClean="0"/>
              <a:t>35325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5136" name="Text Box 15"/>
          <p:cNvSpPr txBox="1">
            <a:spLocks noChangeArrowheads="1"/>
          </p:cNvSpPr>
          <p:nvPr/>
        </p:nvSpPr>
        <p:spPr bwMode="auto">
          <a:xfrm>
            <a:off x="5652120" y="2708920"/>
            <a:ext cx="2087563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23729 </a:t>
            </a:r>
            <a:r>
              <a:rPr lang="hu-HU" sz="1400" b="1" dirty="0" smtClean="0"/>
              <a:t>–</a:t>
            </a:r>
            <a:r>
              <a:rPr lang="hu-HU" sz="1400" b="1" dirty="0" smtClean="0">
                <a:solidFill>
                  <a:srgbClr val="0000FF"/>
                </a:solidFill>
              </a:rPr>
              <a:t> 22066 – </a:t>
            </a:r>
            <a:r>
              <a:rPr lang="hu-HU" sz="1400" dirty="0" smtClean="0"/>
              <a:t>22564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5137" name="Text Box 16"/>
          <p:cNvSpPr txBox="1">
            <a:spLocks noChangeArrowheads="1"/>
          </p:cNvSpPr>
          <p:nvPr/>
        </p:nvSpPr>
        <p:spPr bwMode="auto">
          <a:xfrm>
            <a:off x="1476375" y="4365625"/>
            <a:ext cx="2136775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36009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34041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400" dirty="0" smtClean="0"/>
              <a:t>33213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186" name="Text Box 17"/>
          <p:cNvSpPr txBox="1">
            <a:spLocks noChangeArrowheads="1"/>
          </p:cNvSpPr>
          <p:nvPr/>
        </p:nvSpPr>
        <p:spPr bwMode="auto">
          <a:xfrm>
            <a:off x="5580063" y="4437063"/>
            <a:ext cx="2160587" cy="30777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33CC33"/>
                </a:solidFill>
                <a:cs typeface="+mn-cs"/>
              </a:rPr>
              <a:t>22929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21836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400" dirty="0" smtClean="0"/>
              <a:t>21740 </a:t>
            </a:r>
            <a:endParaRPr lang="hu-HU" sz="14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2" name="Rectangle 2"/>
          <p:cNvSpPr>
            <a:spLocks noGrp="1" noChangeArrowheads="1"/>
          </p:cNvSpPr>
          <p:nvPr>
            <p:ph type="title" sz="quarter"/>
          </p:nvPr>
        </p:nvSpPr>
        <p:spPr>
          <a:xfrm>
            <a:off x="250825" y="0"/>
            <a:ext cx="8229600" cy="90805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Az emelt szintű eredmények megoszlása </a:t>
            </a:r>
            <a:br>
              <a:rPr lang="hu-HU" sz="2000" b="1" dirty="0" smtClean="0"/>
            </a:br>
            <a:r>
              <a:rPr lang="hu-HU" sz="2000" b="1" dirty="0" smtClean="0">
                <a:solidFill>
                  <a:srgbClr val="FFFF00"/>
                </a:solidFill>
              </a:rPr>
              <a:t>2010.</a:t>
            </a:r>
            <a:r>
              <a:rPr lang="hu-HU" sz="2000" b="1" dirty="0" smtClean="0"/>
              <a:t> - </a:t>
            </a:r>
            <a:r>
              <a:rPr lang="hu-HU" sz="2000" b="1" dirty="0" smtClean="0">
                <a:solidFill>
                  <a:srgbClr val="FF0000"/>
                </a:solidFill>
              </a:rPr>
              <a:t>2011.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</a:rPr>
              <a:t>2012.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2013. </a:t>
            </a:r>
            <a:r>
              <a:rPr lang="hu-HU" sz="2000" b="1" dirty="0" smtClean="0">
                <a:solidFill>
                  <a:schemeClr val="tx1"/>
                </a:solidFill>
              </a:rPr>
              <a:t>–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 2014.</a:t>
            </a:r>
          </a:p>
        </p:txBody>
      </p:sp>
      <p:graphicFrame>
        <p:nvGraphicFramePr>
          <p:cNvPr id="9218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873625" y="2266950"/>
          <a:ext cx="4132263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0" name="Worksheet" r:id="rId4" imgW="4295792" imgH="2381121" progId="Excel.Sheet.8">
                  <p:embed/>
                </p:oleObj>
              </mc:Choice>
              <mc:Fallback>
                <p:oleObj name="Worksheet" r:id="rId4" imgW="4295792" imgH="2381121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3625" y="2266950"/>
                        <a:ext cx="4132263" cy="229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19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-12700" y="4019550"/>
          <a:ext cx="4540250" cy="2290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1" name="Worksheet" r:id="rId6" imgW="4286351" imgH="2162273" progId="Excel.Sheet.8">
                  <p:embed/>
                </p:oleObj>
              </mc:Choice>
              <mc:Fallback>
                <p:oleObj name="Worksheet" r:id="rId6" imgW="4286351" imgH="2162273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12700" y="4019550"/>
                        <a:ext cx="4540250" cy="2290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0" name="Object 5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4805363" y="549275"/>
          <a:ext cx="4284662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2" name="Worksheet" r:id="rId8" imgW="4257759" imgH="2286017" progId="Excel.Sheet.8">
                  <p:embed/>
                </p:oleObj>
              </mc:Choice>
              <mc:Fallback>
                <p:oleObj name="Worksheet" r:id="rId8" imgW="4257759" imgH="2286017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05363" y="549275"/>
                        <a:ext cx="4284662" cy="230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5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9221" name="Object 7"/>
          <p:cNvGraphicFramePr>
            <a:graphicFrameLocks noChangeAspect="1"/>
          </p:cNvGraphicFramePr>
          <p:nvPr/>
        </p:nvGraphicFramePr>
        <p:xfrm>
          <a:off x="-58738" y="2133600"/>
          <a:ext cx="462121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3" name="Worksheet" r:id="rId10" imgW="4267200" imgH="2143090" progId="Excel.Sheet.8">
                  <p:embed/>
                </p:oleObj>
              </mc:Choice>
              <mc:Fallback>
                <p:oleObj name="Worksheet" r:id="rId10" imgW="4267200" imgH="2143090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58738" y="2133600"/>
                        <a:ext cx="4621213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222" name="Object 8"/>
          <p:cNvGraphicFramePr>
            <a:graphicFrameLocks noChangeAspect="1"/>
          </p:cNvGraphicFramePr>
          <p:nvPr/>
        </p:nvGraphicFramePr>
        <p:xfrm>
          <a:off x="4905375" y="4103688"/>
          <a:ext cx="4267200" cy="2163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4" name="Worksheet" r:id="rId12" imgW="4276641" imgH="2171730" progId="Excel.Sheet.8">
                  <p:embed/>
                </p:oleObj>
              </mc:Choice>
              <mc:Fallback>
                <p:oleObj name="Worksheet" r:id="rId12" imgW="4276641" imgH="2171730" progId="Excel.Sheet.8">
                  <p:embed/>
                  <p:pic>
                    <p:nvPicPr>
                      <p:cNvPr id="0" name="Object 8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5375" y="4103688"/>
                        <a:ext cx="4267200" cy="2163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9"/>
          <p:cNvSpPr txBox="1">
            <a:spLocks noChangeArrowheads="1"/>
          </p:cNvSpPr>
          <p:nvPr/>
        </p:nvSpPr>
        <p:spPr bwMode="auto">
          <a:xfrm>
            <a:off x="179388" y="1268413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</a:t>
            </a:r>
          </a:p>
        </p:txBody>
      </p:sp>
      <p:sp>
        <p:nvSpPr>
          <p:cNvPr id="9227" name="Text Box 10"/>
          <p:cNvSpPr txBox="1">
            <a:spLocks noChangeArrowheads="1"/>
          </p:cNvSpPr>
          <p:nvPr/>
        </p:nvSpPr>
        <p:spPr bwMode="auto">
          <a:xfrm>
            <a:off x="179388" y="2708275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Matematika</a:t>
            </a:r>
          </a:p>
        </p:txBody>
      </p:sp>
      <p:sp>
        <p:nvSpPr>
          <p:cNvPr id="9228" name="Text Box 11"/>
          <p:cNvSpPr txBox="1">
            <a:spLocks noChangeArrowheads="1"/>
          </p:cNvSpPr>
          <p:nvPr/>
        </p:nvSpPr>
        <p:spPr bwMode="auto">
          <a:xfrm>
            <a:off x="179388" y="4987917"/>
            <a:ext cx="461962" cy="10080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Német</a:t>
            </a:r>
          </a:p>
        </p:txBody>
      </p:sp>
      <p:sp>
        <p:nvSpPr>
          <p:cNvPr id="9229" name="Text Box 12"/>
          <p:cNvSpPr txBox="1">
            <a:spLocks noChangeArrowheads="1"/>
          </p:cNvSpPr>
          <p:nvPr/>
        </p:nvSpPr>
        <p:spPr bwMode="auto">
          <a:xfrm>
            <a:off x="4659084" y="1268413"/>
            <a:ext cx="458788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Történelem</a:t>
            </a:r>
          </a:p>
        </p:txBody>
      </p:sp>
      <p:sp>
        <p:nvSpPr>
          <p:cNvPr id="9230" name="Text Box 13"/>
          <p:cNvSpPr txBox="1">
            <a:spLocks noChangeArrowheads="1"/>
          </p:cNvSpPr>
          <p:nvPr/>
        </p:nvSpPr>
        <p:spPr bwMode="auto">
          <a:xfrm>
            <a:off x="4659084" y="3213100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Angol</a:t>
            </a:r>
          </a:p>
        </p:txBody>
      </p:sp>
      <p:sp>
        <p:nvSpPr>
          <p:cNvPr id="9231" name="Text Box 14"/>
          <p:cNvSpPr txBox="1">
            <a:spLocks noChangeArrowheads="1"/>
          </p:cNvSpPr>
          <p:nvPr/>
        </p:nvSpPr>
        <p:spPr bwMode="auto">
          <a:xfrm>
            <a:off x="4659084" y="4941888"/>
            <a:ext cx="458788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Biológia</a:t>
            </a:r>
          </a:p>
        </p:txBody>
      </p:sp>
      <p:graphicFrame>
        <p:nvGraphicFramePr>
          <p:cNvPr id="9223" name="Object 15"/>
          <p:cNvGraphicFramePr>
            <a:graphicFrameLocks noChangeAspect="1"/>
          </p:cNvGraphicFramePr>
          <p:nvPr/>
        </p:nvGraphicFramePr>
        <p:xfrm>
          <a:off x="395288" y="404813"/>
          <a:ext cx="3646487" cy="2355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35" name="Worksheet" r:id="rId14" imgW="3686192" imgH="2381121" progId="Excel.Sheet.8">
                  <p:embed/>
                </p:oleObj>
              </mc:Choice>
              <mc:Fallback>
                <p:oleObj name="Worksheet" r:id="rId14" imgW="3686192" imgH="2381121" progId="Excel.Sheet.8">
                  <p:embed/>
                  <p:pic>
                    <p:nvPicPr>
                      <p:cNvPr id="0" name="Object 15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404813"/>
                        <a:ext cx="3646487" cy="2355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6160" name="Text Box 16"/>
          <p:cNvSpPr txBox="1">
            <a:spLocks noChangeArrowheads="1"/>
          </p:cNvSpPr>
          <p:nvPr/>
        </p:nvSpPr>
        <p:spPr bwMode="auto">
          <a:xfrm>
            <a:off x="971600" y="836712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1026</a:t>
            </a:r>
            <a:r>
              <a:rPr lang="hu-HU" sz="1200" b="1" dirty="0" smtClean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1166</a:t>
            </a:r>
            <a:r>
              <a:rPr lang="hu-HU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>
                <a:cs typeface="+mn-cs"/>
              </a:rPr>
              <a:t>–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1418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1726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600" dirty="0" smtClean="0"/>
              <a:t>1744 </a:t>
            </a:r>
            <a:r>
              <a:rPr lang="hu-HU" sz="1400" b="1" dirty="0" smtClean="0">
                <a:cs typeface="+mn-cs"/>
              </a:rPr>
              <a:t> </a:t>
            </a:r>
            <a:endParaRPr lang="hu-HU" sz="1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1" name="Text Box 17"/>
          <p:cNvSpPr txBox="1">
            <a:spLocks noChangeArrowheads="1"/>
          </p:cNvSpPr>
          <p:nvPr/>
        </p:nvSpPr>
        <p:spPr bwMode="auto">
          <a:xfrm>
            <a:off x="5568970" y="849540"/>
            <a:ext cx="3218111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5149</a:t>
            </a:r>
            <a:r>
              <a:rPr lang="hu-HU" sz="1200" b="1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</a:t>
            </a:r>
            <a:r>
              <a:rPr lang="hu-HU" sz="1200" b="1" dirty="0">
                <a:solidFill>
                  <a:srgbClr val="FF0000"/>
                </a:solidFill>
                <a:cs typeface="+mn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5987 </a:t>
            </a:r>
            <a:r>
              <a:rPr lang="hu-HU" sz="1200" b="1" dirty="0">
                <a:cs typeface="+mn-cs"/>
              </a:rPr>
              <a:t>– 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6495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–</a:t>
            </a:r>
            <a:r>
              <a:rPr lang="hu-HU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5634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600" dirty="0" smtClean="0"/>
              <a:t>5990</a:t>
            </a:r>
            <a:r>
              <a:rPr lang="hu-HU" sz="16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2" name="Text Box 18"/>
          <p:cNvSpPr txBox="1">
            <a:spLocks noChangeArrowheads="1"/>
          </p:cNvSpPr>
          <p:nvPr/>
        </p:nvSpPr>
        <p:spPr bwMode="auto">
          <a:xfrm>
            <a:off x="899592" y="2564904"/>
            <a:ext cx="2924175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467</a:t>
            </a:r>
            <a:r>
              <a:rPr lang="hu-HU" sz="12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200" b="1" dirty="0">
                <a:latin typeface="+mj-lt"/>
                <a:ea typeface="+mj-ea"/>
                <a:cs typeface="+mj-cs"/>
              </a:rPr>
              <a:t>–</a:t>
            </a:r>
            <a:r>
              <a:rPr lang="hu-HU" sz="1200" b="1" dirty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2652</a:t>
            </a:r>
            <a:r>
              <a:rPr lang="hu-HU" sz="12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3472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3731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 –</a:t>
            </a:r>
            <a:r>
              <a:rPr lang="hu-HU" sz="1600" dirty="0" smtClean="0"/>
              <a:t>3593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3" name="Text Box 19"/>
          <p:cNvSpPr txBox="1">
            <a:spLocks noChangeArrowheads="1"/>
          </p:cNvSpPr>
          <p:nvPr/>
        </p:nvSpPr>
        <p:spPr bwMode="auto">
          <a:xfrm>
            <a:off x="5566681" y="2693761"/>
            <a:ext cx="3095823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4510</a:t>
            </a:r>
            <a:r>
              <a:rPr lang="hu-HU" sz="1200" b="1" dirty="0" smtClean="0">
                <a:solidFill>
                  <a:srgbClr val="FFFF00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5602 </a:t>
            </a:r>
            <a:r>
              <a:rPr lang="hu-HU" sz="1200" b="1" dirty="0" smtClean="0">
                <a:cs typeface="+mn-cs"/>
              </a:rPr>
              <a:t>7117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8118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</a:rPr>
              <a:t>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</a:rPr>
              <a:t>– </a:t>
            </a:r>
            <a:r>
              <a:rPr lang="hu-HU" sz="1600" dirty="0" smtClean="0"/>
              <a:t>8775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4" name="Text Box 20"/>
          <p:cNvSpPr txBox="1">
            <a:spLocks noChangeArrowheads="1"/>
          </p:cNvSpPr>
          <p:nvPr/>
        </p:nvSpPr>
        <p:spPr bwMode="auto">
          <a:xfrm>
            <a:off x="899592" y="4423722"/>
            <a:ext cx="292576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2031</a:t>
            </a:r>
            <a:r>
              <a:rPr lang="hu-HU" sz="1200" b="1" dirty="0" smtClean="0">
                <a:solidFill>
                  <a:srgbClr val="FF0000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2135 </a:t>
            </a:r>
            <a:r>
              <a:rPr lang="hu-HU" sz="1200" b="1" dirty="0"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2219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– 2144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– </a:t>
            </a:r>
            <a:r>
              <a:rPr lang="hu-HU" sz="1600" dirty="0" smtClean="0"/>
              <a:t>2327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6165" name="Text Box 21"/>
          <p:cNvSpPr txBox="1">
            <a:spLocks noChangeArrowheads="1"/>
          </p:cNvSpPr>
          <p:nvPr/>
        </p:nvSpPr>
        <p:spPr bwMode="auto">
          <a:xfrm>
            <a:off x="5508625" y="4436385"/>
            <a:ext cx="3311847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200" b="1" dirty="0" smtClean="0">
                <a:solidFill>
                  <a:srgbClr val="FFFF00"/>
                </a:solidFill>
                <a:latin typeface="+mj-lt"/>
                <a:ea typeface="+mj-ea"/>
                <a:cs typeface="+mj-cs"/>
              </a:rPr>
              <a:t>3746</a:t>
            </a:r>
            <a:r>
              <a:rPr lang="hu-HU" sz="12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200" b="1" dirty="0">
                <a:cs typeface="+mn-cs"/>
              </a:rPr>
              <a:t>–</a:t>
            </a:r>
            <a:r>
              <a:rPr lang="hu-HU" sz="1200" b="1" dirty="0">
                <a:solidFill>
                  <a:srgbClr val="33CC33"/>
                </a:solidFill>
                <a:cs typeface="+mn-cs"/>
              </a:rPr>
              <a:t> </a:t>
            </a:r>
            <a:r>
              <a:rPr lang="hu-HU" sz="1200" b="1" dirty="0" smtClean="0">
                <a:solidFill>
                  <a:srgbClr val="FF0000"/>
                </a:solidFill>
                <a:latin typeface="+mj-lt"/>
                <a:ea typeface="+mj-ea"/>
                <a:cs typeface="+mj-cs"/>
              </a:rPr>
              <a:t>3927</a:t>
            </a:r>
            <a:r>
              <a:rPr lang="hu-HU" sz="12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200" b="1" dirty="0" smtClean="0">
                <a:solidFill>
                  <a:srgbClr val="33CC33"/>
                </a:solidFill>
                <a:cs typeface="+mn-cs"/>
              </a:rPr>
              <a:t>–4433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– 4807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– </a:t>
            </a:r>
            <a:r>
              <a:rPr lang="hu-HU" sz="1600" dirty="0" smtClean="0"/>
              <a:t>4923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0242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22813" y="3348038"/>
          <a:ext cx="4067175" cy="21605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0" name="Worksheet" r:id="rId4" imgW="4267200" imgH="2266834" progId="Excel.Sheet.8">
                  <p:embed/>
                </p:oleObj>
              </mc:Choice>
              <mc:Fallback>
                <p:oleObj name="Worksheet" r:id="rId4" imgW="4267200" imgH="2266834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22813" y="3348038"/>
                        <a:ext cx="4067175" cy="21605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3" name="Object 3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783138" y="1368425"/>
          <a:ext cx="3905250" cy="2160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1" name="Worksheet" r:id="rId6" imgW="4286351" imgH="2371665" progId="Excel.Sheet.8">
                  <p:embed/>
                </p:oleObj>
              </mc:Choice>
              <mc:Fallback>
                <p:oleObj name="Worksheet" r:id="rId6" imgW="4286351" imgH="2371665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83138" y="1368425"/>
                        <a:ext cx="3905250" cy="2160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244" name="Object 4"/>
          <p:cNvGraphicFramePr>
            <a:graphicFrameLocks noChangeAspect="1"/>
          </p:cNvGraphicFramePr>
          <p:nvPr/>
        </p:nvGraphicFramePr>
        <p:xfrm>
          <a:off x="250825" y="3284538"/>
          <a:ext cx="4322763" cy="23256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2" name="Worksheet" r:id="rId8" imgW="4257759" imgH="2286017" progId="Excel.Sheet.8">
                  <p:embed/>
                </p:oleObj>
              </mc:Choice>
              <mc:Fallback>
                <p:oleObj name="Worksheet" r:id="rId8" imgW="4257759" imgH="2286017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825" y="3284538"/>
                        <a:ext cx="4322763" cy="23256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0246" name="Text Box 5"/>
          <p:cNvSpPr txBox="1">
            <a:spLocks noChangeArrowheads="1"/>
          </p:cNvSpPr>
          <p:nvPr/>
        </p:nvSpPr>
        <p:spPr bwMode="auto">
          <a:xfrm>
            <a:off x="153533" y="2133600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Kémia</a:t>
            </a:r>
          </a:p>
        </p:txBody>
      </p:sp>
      <p:sp>
        <p:nvSpPr>
          <p:cNvPr id="10247" name="Text Box 6"/>
          <p:cNvSpPr txBox="1">
            <a:spLocks noChangeArrowheads="1"/>
          </p:cNvSpPr>
          <p:nvPr/>
        </p:nvSpPr>
        <p:spPr bwMode="auto">
          <a:xfrm>
            <a:off x="193902" y="3933825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</a:t>
            </a:r>
          </a:p>
        </p:txBody>
      </p:sp>
      <p:sp>
        <p:nvSpPr>
          <p:cNvPr id="10248" name="Text Box 7"/>
          <p:cNvSpPr txBox="1">
            <a:spLocks noChangeArrowheads="1"/>
          </p:cNvSpPr>
          <p:nvPr/>
        </p:nvSpPr>
        <p:spPr bwMode="auto">
          <a:xfrm>
            <a:off x="4545013" y="2203450"/>
            <a:ext cx="458787" cy="1441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Fizika</a:t>
            </a:r>
          </a:p>
        </p:txBody>
      </p:sp>
      <p:sp>
        <p:nvSpPr>
          <p:cNvPr id="10249" name="Text Box 8"/>
          <p:cNvSpPr txBox="1">
            <a:spLocks noChangeArrowheads="1"/>
          </p:cNvSpPr>
          <p:nvPr/>
        </p:nvSpPr>
        <p:spPr bwMode="auto">
          <a:xfrm>
            <a:off x="4545013" y="4078288"/>
            <a:ext cx="458787" cy="1079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Földrajz</a:t>
            </a:r>
          </a:p>
        </p:txBody>
      </p:sp>
      <p:graphicFrame>
        <p:nvGraphicFramePr>
          <p:cNvPr id="10245" name="Object 9"/>
          <p:cNvGraphicFramePr>
            <a:graphicFrameLocks noChangeAspect="1"/>
          </p:cNvGraphicFramePr>
          <p:nvPr/>
        </p:nvGraphicFramePr>
        <p:xfrm>
          <a:off x="206375" y="1268413"/>
          <a:ext cx="4322763" cy="2324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53" name="Worksheet" r:id="rId10" imgW="4257759" imgH="2286017" progId="Excel.Sheet.8">
                  <p:embed/>
                </p:oleObj>
              </mc:Choice>
              <mc:Fallback>
                <p:oleObj name="Worksheet" r:id="rId10" imgW="4257759" imgH="2286017" progId="Excel.Sheet.8">
                  <p:embed/>
                  <p:pic>
                    <p:nvPicPr>
                      <p:cNvPr id="0" name="Object 9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6375" y="1268413"/>
                        <a:ext cx="4322763" cy="2324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226" name="Text Box 10"/>
          <p:cNvSpPr txBox="1">
            <a:spLocks noChangeArrowheads="1"/>
          </p:cNvSpPr>
          <p:nvPr/>
        </p:nvSpPr>
        <p:spPr bwMode="auto">
          <a:xfrm>
            <a:off x="1115616" y="1484784"/>
            <a:ext cx="3096344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00"/>
                </a:solidFill>
                <a:cs typeface="+mn-cs"/>
              </a:rPr>
              <a:t>723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400" b="1" dirty="0">
                <a:cs typeface="+mn-cs"/>
              </a:rPr>
              <a:t>– </a:t>
            </a:r>
            <a:r>
              <a:rPr lang="hu-HU" sz="1400" b="1" dirty="0" smtClean="0">
                <a:solidFill>
                  <a:srgbClr val="FF0000"/>
                </a:solidFill>
                <a:cs typeface="+mn-cs"/>
              </a:rPr>
              <a:t>896</a:t>
            </a:r>
            <a:r>
              <a:rPr lang="hu-HU" sz="1400" b="1" dirty="0" smtClean="0">
                <a:solidFill>
                  <a:srgbClr val="0000FF"/>
                </a:solidFill>
                <a:cs typeface="+mn-cs"/>
              </a:rPr>
              <a:t> </a:t>
            </a:r>
            <a:r>
              <a:rPr lang="hu-HU" sz="1400" b="1" dirty="0">
                <a:cs typeface="+mn-cs"/>
              </a:rPr>
              <a:t>–</a:t>
            </a:r>
            <a:r>
              <a:rPr lang="hu-HU" sz="1400" b="1" dirty="0">
                <a:solidFill>
                  <a:srgbClr val="33CC33"/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1358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2623</a:t>
            </a:r>
            <a:r>
              <a:rPr lang="hu-HU" sz="1400" b="1" dirty="0" smtClean="0">
                <a:solidFill>
                  <a:srgbClr val="0000FF"/>
                </a:solidFill>
              </a:rPr>
              <a:t> </a:t>
            </a:r>
            <a:r>
              <a:rPr lang="hu-HU" sz="1600" b="1" dirty="0" smtClean="0">
                <a:solidFill>
                  <a:srgbClr val="0000FF"/>
                </a:solidFill>
              </a:rPr>
              <a:t>–</a:t>
            </a:r>
            <a:r>
              <a:rPr lang="hu-HU" sz="1600" dirty="0" smtClean="0"/>
              <a:t>2912 </a:t>
            </a:r>
            <a:r>
              <a:rPr lang="hu-HU" sz="1600" b="1" dirty="0" smtClean="0">
                <a:cs typeface="+mn-cs"/>
              </a:rPr>
              <a:t> </a:t>
            </a:r>
            <a:endParaRPr lang="hu-HU" sz="16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7179" name="Text Box 11"/>
          <p:cNvSpPr txBox="1">
            <a:spLocks noChangeArrowheads="1"/>
          </p:cNvSpPr>
          <p:nvPr/>
        </p:nvSpPr>
        <p:spPr bwMode="auto">
          <a:xfrm>
            <a:off x="5436096" y="1484784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00"/>
                </a:solidFill>
                <a:cs typeface="+mn-cs"/>
              </a:rPr>
              <a:t>604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4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  <a:cs typeface="+mn-cs"/>
              </a:rPr>
              <a:t>711 </a:t>
            </a:r>
            <a:r>
              <a:rPr lang="hu-HU" sz="1400" b="1" dirty="0"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1033</a:t>
            </a:r>
            <a:r>
              <a:rPr lang="hu-HU" sz="16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 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1285 </a:t>
            </a:r>
            <a:r>
              <a:rPr lang="hu-HU" sz="1400" b="1" dirty="0" smtClean="0">
                <a:solidFill>
                  <a:srgbClr val="0000FF"/>
                </a:solidFill>
              </a:rPr>
              <a:t>– </a:t>
            </a:r>
            <a:r>
              <a:rPr lang="hu-HU" sz="1600" dirty="0" smtClean="0"/>
              <a:t>1331 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8" name="Text Box 12"/>
          <p:cNvSpPr txBox="1">
            <a:spLocks noChangeArrowheads="1"/>
          </p:cNvSpPr>
          <p:nvPr/>
        </p:nvSpPr>
        <p:spPr bwMode="auto">
          <a:xfrm>
            <a:off x="1258888" y="3573463"/>
            <a:ext cx="2779712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solidFill>
                  <a:srgbClr val="FFFF00"/>
                </a:solidFill>
                <a:cs typeface="+mn-cs"/>
              </a:rPr>
              <a:t>795</a:t>
            </a:r>
            <a:r>
              <a:rPr lang="hu-HU" sz="1400" b="1" dirty="0" smtClean="0">
                <a:solidFill>
                  <a:srgbClr val="FF0000"/>
                </a:solidFill>
                <a:cs typeface="+mn-cs"/>
              </a:rPr>
              <a:t>– 944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1505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 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1400</a:t>
            </a:r>
            <a:r>
              <a:rPr lang="hu-HU" sz="1600" b="1" dirty="0" smtClean="0">
                <a:solidFill>
                  <a:srgbClr val="0000FF"/>
                </a:solidFill>
              </a:rPr>
              <a:t>– </a:t>
            </a:r>
            <a:r>
              <a:rPr lang="hu-HU" sz="1600" dirty="0" smtClean="0"/>
              <a:t>1512</a:t>
            </a:r>
            <a:endParaRPr lang="hu-HU" sz="16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9229" name="Text Box 13"/>
          <p:cNvSpPr txBox="1">
            <a:spLocks noChangeArrowheads="1"/>
          </p:cNvSpPr>
          <p:nvPr/>
        </p:nvSpPr>
        <p:spPr bwMode="auto">
          <a:xfrm>
            <a:off x="5435600" y="3500438"/>
            <a:ext cx="2959100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hu-HU" sz="1400" b="1" dirty="0" smtClean="0">
                <a:cs typeface="+mn-cs"/>
              </a:rPr>
              <a:t> </a:t>
            </a:r>
            <a:r>
              <a:rPr lang="hu-HU" sz="1400" b="1" dirty="0" smtClean="0">
                <a:solidFill>
                  <a:srgbClr val="FFFF00"/>
                </a:solidFill>
                <a:cs typeface="+mn-cs"/>
              </a:rPr>
              <a:t>218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400" b="1" dirty="0" smtClean="0">
                <a:solidFill>
                  <a:srgbClr val="FF0000"/>
                </a:solidFill>
                <a:cs typeface="+mn-cs"/>
              </a:rPr>
              <a:t>332</a:t>
            </a:r>
            <a:r>
              <a:rPr lang="hu-HU" sz="1400" b="1" dirty="0" smtClean="0">
                <a:cs typeface="+mn-cs"/>
              </a:rPr>
              <a:t>– </a:t>
            </a:r>
            <a:r>
              <a:rPr lang="hu-HU" sz="1400" b="1" dirty="0" smtClean="0">
                <a:solidFill>
                  <a:srgbClr val="33CC33"/>
                </a:solidFill>
                <a:latin typeface="+mj-lt"/>
                <a:ea typeface="+mj-ea"/>
                <a:cs typeface="+mj-cs"/>
              </a:rPr>
              <a:t>440</a:t>
            </a:r>
            <a:r>
              <a:rPr lang="hu-HU" sz="1600" b="1" dirty="0" smtClean="0">
                <a:solidFill>
                  <a:schemeClr val="bg1">
                    <a:lumMod val="65000"/>
                  </a:schemeClr>
                </a:solidFill>
                <a:latin typeface="+mj-lt"/>
                <a:ea typeface="+mj-ea"/>
                <a:cs typeface="+mj-cs"/>
              </a:rPr>
              <a:t>–</a:t>
            </a:r>
            <a:r>
              <a:rPr lang="hu-HU" sz="1400" b="1" dirty="0" smtClean="0">
                <a:solidFill>
                  <a:srgbClr val="0000FF"/>
                </a:solidFill>
                <a:latin typeface="+mj-lt"/>
                <a:ea typeface="+mj-ea"/>
                <a:cs typeface="+mj-cs"/>
              </a:rPr>
              <a:t> 424</a:t>
            </a:r>
            <a:r>
              <a:rPr lang="hu-HU" sz="1400" b="1" dirty="0" smtClean="0">
                <a:solidFill>
                  <a:srgbClr val="0000FF"/>
                </a:solidFill>
              </a:rPr>
              <a:t>– </a:t>
            </a:r>
            <a:r>
              <a:rPr lang="hu-HU" sz="1600" dirty="0" smtClean="0"/>
              <a:t>320</a:t>
            </a:r>
            <a:endParaRPr lang="hu-HU" sz="1400" b="1" dirty="0">
              <a:solidFill>
                <a:srgbClr val="0000FF"/>
              </a:solidFill>
              <a:latin typeface="+mj-lt"/>
              <a:ea typeface="+mj-ea"/>
              <a:cs typeface="+mj-cs"/>
            </a:endParaRPr>
          </a:p>
        </p:txBody>
      </p:sp>
      <p:sp>
        <p:nvSpPr>
          <p:cNvPr id="7182" name="Rectangle 14"/>
          <p:cNvSpPr>
            <a:spLocks noChangeArrowheads="1"/>
          </p:cNvSpPr>
          <p:nvPr/>
        </p:nvSpPr>
        <p:spPr bwMode="auto">
          <a:xfrm>
            <a:off x="323850" y="-29028"/>
            <a:ext cx="85169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Az emelt szintű eredmények megoszlása </a:t>
            </a:r>
          </a:p>
          <a:p>
            <a:pPr algn="ctr">
              <a:defRPr/>
            </a:pPr>
            <a:r>
              <a:rPr lang="hu-HU" sz="2000" dirty="0" smtClean="0">
                <a:solidFill>
                  <a:srgbClr val="FFFF00"/>
                </a:solidFill>
                <a:cs typeface="+mn-cs"/>
              </a:rPr>
              <a:t>2010.</a:t>
            </a:r>
            <a:r>
              <a:rPr lang="hu-HU" sz="2000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dirty="0">
                <a:solidFill>
                  <a:schemeClr val="tx2"/>
                </a:solidFill>
                <a:cs typeface="+mn-cs"/>
              </a:rPr>
              <a:t>- </a:t>
            </a:r>
            <a:r>
              <a:rPr lang="hu-HU" sz="2000" dirty="0" smtClean="0">
                <a:solidFill>
                  <a:srgbClr val="FF0000"/>
                </a:solidFill>
                <a:cs typeface="+mn-cs"/>
              </a:rPr>
              <a:t>2011. </a:t>
            </a:r>
            <a:r>
              <a:rPr lang="hu-HU" sz="2000" dirty="0">
                <a:cs typeface="+mn-cs"/>
              </a:rPr>
              <a:t>– </a:t>
            </a:r>
            <a:r>
              <a:rPr lang="hu-HU" sz="2000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dirty="0">
                <a:cs typeface="+mn-cs"/>
              </a:rPr>
              <a:t>– </a:t>
            </a:r>
            <a:r>
              <a:rPr lang="hu-HU" sz="2000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dirty="0">
                <a:cs typeface="+mn-cs"/>
              </a:rPr>
              <a:t>–</a:t>
            </a:r>
            <a:r>
              <a:rPr lang="hu-HU" sz="2000" dirty="0">
                <a:solidFill>
                  <a:schemeClr val="bg1">
                    <a:lumMod val="65000"/>
                  </a:schemeClr>
                </a:solidFill>
                <a:cs typeface="+mn-cs"/>
              </a:rPr>
              <a:t> </a:t>
            </a:r>
            <a:r>
              <a:rPr lang="hu-HU" sz="2000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dirty="0">
              <a:solidFill>
                <a:srgbClr val="FF0000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1266" name="Object 2"/>
          <p:cNvGraphicFramePr>
            <a:graphicFrameLocks noChangeAspect="1"/>
          </p:cNvGraphicFramePr>
          <p:nvPr/>
        </p:nvGraphicFramePr>
        <p:xfrm>
          <a:off x="446088" y="1535113"/>
          <a:ext cx="4276725" cy="2495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4" name="Worksheet" r:id="rId4" imgW="4276641" imgH="2495679" progId="Excel.Sheet.8">
                  <p:embed/>
                </p:oleObj>
              </mc:Choice>
              <mc:Fallback>
                <p:oleObj name="Worksheet" r:id="rId4" imgW="4276641" imgH="2495679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535113"/>
                        <a:ext cx="4276725" cy="24955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8198" name="Rectangle 3"/>
          <p:cNvSpPr>
            <a:spLocks noGrp="1" noChangeArrowheads="1"/>
          </p:cNvSpPr>
          <p:nvPr>
            <p:ph type="title" sz="quarter"/>
          </p:nvPr>
        </p:nvSpPr>
        <p:spPr>
          <a:xfrm>
            <a:off x="1042988" y="260350"/>
            <a:ext cx="6994525" cy="1143000"/>
          </a:xfrm>
        </p:spPr>
        <p:txBody>
          <a:bodyPr/>
          <a:lstStyle/>
          <a:p>
            <a:pPr eaLnBrk="1" hangingPunct="1">
              <a:defRPr/>
            </a:pPr>
            <a:r>
              <a:rPr lang="hu-HU" sz="2000" b="1" dirty="0" smtClean="0"/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</a:rPr>
              <a:t>2010.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</a:rPr>
              <a:t>2011. </a:t>
            </a:r>
            <a:r>
              <a:rPr lang="hu-HU" sz="2000" b="1" dirty="0" smtClean="0">
                <a:solidFill>
                  <a:schemeClr val="tx1"/>
                </a:solidFill>
              </a:rPr>
              <a:t>–</a:t>
            </a:r>
            <a:r>
              <a:rPr lang="hu-HU" sz="2000" b="1" dirty="0" smtClean="0">
                <a:solidFill>
                  <a:srgbClr val="33CC33"/>
                </a:solidFill>
              </a:rPr>
              <a:t> 2012.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</a:rPr>
              <a:t>2013. </a:t>
            </a:r>
            <a:r>
              <a:rPr lang="hu-HU" sz="2000" b="1" dirty="0" smtClean="0">
                <a:solidFill>
                  <a:schemeClr val="tx1"/>
                </a:solidFill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</a:rPr>
              <a:t>2014.</a:t>
            </a:r>
            <a:endParaRPr lang="hu-HU" sz="2000" b="1" dirty="0" smtClean="0"/>
          </a:p>
        </p:txBody>
      </p:sp>
      <p:graphicFrame>
        <p:nvGraphicFramePr>
          <p:cNvPr id="11267" name="Object 4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403725" y="1651000"/>
          <a:ext cx="4233863" cy="2187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5" name="Worksheet" r:id="rId6" imgW="4295792" imgH="2219282" progId="Excel.Sheet.8">
                  <p:embed/>
                </p:oleObj>
              </mc:Choice>
              <mc:Fallback>
                <p:oleObj name="Worksheet" r:id="rId6" imgW="4295792" imgH="2219282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03725" y="1651000"/>
                        <a:ext cx="4233863" cy="21875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268" name="Object 5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668838" y="3719513"/>
          <a:ext cx="3879850" cy="2212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6" name="Worksheet" r:id="rId8" imgW="4257759" imgH="2428944" progId="Excel.Sheet.8">
                  <p:embed/>
                </p:oleObj>
              </mc:Choice>
              <mc:Fallback>
                <p:oleObj name="Worksheet" r:id="rId8" imgW="4257759" imgH="2428944" progId="Excel.Sheet.8">
                  <p:embed/>
                  <p:pic>
                    <p:nvPicPr>
                      <p:cNvPr id="0" name="Object 5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8838" y="3719513"/>
                        <a:ext cx="3879850" cy="2212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1" name="Text Box 6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1269" name="Object 7"/>
          <p:cNvGraphicFramePr>
            <a:graphicFrameLocks noChangeAspect="1"/>
          </p:cNvGraphicFramePr>
          <p:nvPr/>
        </p:nvGraphicFramePr>
        <p:xfrm>
          <a:off x="395288" y="3644900"/>
          <a:ext cx="4421187" cy="2295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277" name="Worksheet" r:id="rId10" imgW="4286351" imgH="2228738" progId="Excel.Sheet.8">
                  <p:embed/>
                </p:oleObj>
              </mc:Choice>
              <mc:Fallback>
                <p:oleObj name="Worksheet" r:id="rId10" imgW="4286351" imgH="2228738" progId="Excel.Sheet.8">
                  <p:embed/>
                  <p:pic>
                    <p:nvPicPr>
                      <p:cNvPr id="0" name="Object 7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3644900"/>
                        <a:ext cx="4421187" cy="22955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1272" name="Text Box 8"/>
          <p:cNvSpPr txBox="1">
            <a:spLocks noChangeArrowheads="1"/>
          </p:cNvSpPr>
          <p:nvPr/>
        </p:nvSpPr>
        <p:spPr bwMode="auto">
          <a:xfrm>
            <a:off x="80963" y="2276475"/>
            <a:ext cx="458787" cy="1223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 K</a:t>
            </a:r>
          </a:p>
        </p:txBody>
      </p:sp>
      <p:sp>
        <p:nvSpPr>
          <p:cNvPr id="11273" name="Text Box 9"/>
          <p:cNvSpPr txBox="1">
            <a:spLocks noChangeArrowheads="1"/>
          </p:cNvSpPr>
          <p:nvPr/>
        </p:nvSpPr>
        <p:spPr bwMode="auto">
          <a:xfrm>
            <a:off x="80963" y="4654550"/>
            <a:ext cx="458787" cy="1511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Magyar E</a:t>
            </a:r>
          </a:p>
        </p:txBody>
      </p:sp>
      <p:sp>
        <p:nvSpPr>
          <p:cNvPr id="11274" name="Text Box 10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1275" name="Text Box 11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2290" name="Object 2"/>
          <p:cNvGraphicFramePr>
            <a:graphicFrameLocks noChangeAspect="1"/>
          </p:cNvGraphicFramePr>
          <p:nvPr/>
        </p:nvGraphicFramePr>
        <p:xfrm>
          <a:off x="539750" y="1268413"/>
          <a:ext cx="425767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8" name="Worksheet" r:id="rId4" imgW="4257759" imgH="2581327" progId="Excel.Sheet.8">
                  <p:embed/>
                </p:oleObj>
              </mc:Choice>
              <mc:Fallback>
                <p:oleObj name="Worksheet" r:id="rId4" imgW="4257759" imgH="258132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9750" y="1268413"/>
                        <a:ext cx="4257675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751388" y="1520825"/>
          <a:ext cx="4305300" cy="2138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299" name="Worksheet" r:id="rId6" imgW="4257759" imgH="2114451" progId="Excel.Sheet.8">
                  <p:embed/>
                </p:oleObj>
              </mc:Choice>
              <mc:Fallback>
                <p:oleObj name="Worksheet" r:id="rId6" imgW="4257759" imgH="2114451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51388" y="1520825"/>
                        <a:ext cx="4305300" cy="2138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29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3950" y="3578225"/>
          <a:ext cx="3906838" cy="21478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0" name="Worksheet" r:id="rId8" imgW="4295792" imgH="2362208" progId="Excel.Sheet.8">
                  <p:embed/>
                </p:oleObj>
              </mc:Choice>
              <mc:Fallback>
                <p:oleObj name="Worksheet" r:id="rId8" imgW="4295792" imgH="2362208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3950" y="3578225"/>
                        <a:ext cx="3906838" cy="21478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2293" name="Object 6"/>
          <p:cNvGraphicFramePr>
            <a:graphicFrameLocks noChangeAspect="1"/>
          </p:cNvGraphicFramePr>
          <p:nvPr/>
        </p:nvGraphicFramePr>
        <p:xfrm>
          <a:off x="219075" y="3341688"/>
          <a:ext cx="4872038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01" name="Worksheet" r:id="rId10" imgW="4257759" imgH="2133634" progId="Excel.Sheet.8">
                  <p:embed/>
                </p:oleObj>
              </mc:Choice>
              <mc:Fallback>
                <p:oleObj name="Worksheet" r:id="rId10" imgW="4257759" imgH="2133634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9075" y="3341688"/>
                        <a:ext cx="4872038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2295" name="Text Box 7"/>
          <p:cNvSpPr txBox="1">
            <a:spLocks noChangeArrowheads="1"/>
          </p:cNvSpPr>
          <p:nvPr/>
        </p:nvSpPr>
        <p:spPr bwMode="auto">
          <a:xfrm>
            <a:off x="179388" y="1916113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Történelem K</a:t>
            </a:r>
          </a:p>
        </p:txBody>
      </p:sp>
      <p:sp>
        <p:nvSpPr>
          <p:cNvPr id="12296" name="Text Box 8"/>
          <p:cNvSpPr txBox="1">
            <a:spLocks noChangeArrowheads="1"/>
          </p:cNvSpPr>
          <p:nvPr/>
        </p:nvSpPr>
        <p:spPr bwMode="auto">
          <a:xfrm>
            <a:off x="250825" y="4221163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Történelem E</a:t>
            </a:r>
          </a:p>
        </p:txBody>
      </p:sp>
      <p:sp>
        <p:nvSpPr>
          <p:cNvPr id="12297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2298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9227" name="Rectangle 11"/>
          <p:cNvSpPr>
            <a:spLocks noChangeArrowheads="1"/>
          </p:cNvSpPr>
          <p:nvPr/>
        </p:nvSpPr>
        <p:spPr bwMode="auto">
          <a:xfrm>
            <a:off x="1692275" y="274638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 smtClean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250825" y="404813"/>
            <a:ext cx="8569325" cy="9350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lnSpc>
                <a:spcPct val="90000"/>
              </a:lnSpc>
            </a:pPr>
            <a:r>
              <a:rPr lang="hu-HU" sz="3000" b="1"/>
              <a:t>A vizsgaszervezés néhány számadata </a:t>
            </a:r>
          </a:p>
        </p:txBody>
      </p:sp>
      <p:sp>
        <p:nvSpPr>
          <p:cNvPr id="24579" name="Text Box 3"/>
          <p:cNvSpPr txBox="1">
            <a:spLocks noChangeArrowheads="1"/>
          </p:cNvSpPr>
          <p:nvPr/>
        </p:nvSpPr>
        <p:spPr bwMode="auto">
          <a:xfrm>
            <a:off x="468313" y="1341438"/>
            <a:ext cx="2808287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Az írásbeli feladatsorok száma</a:t>
            </a:r>
          </a:p>
        </p:txBody>
      </p:sp>
      <p:sp>
        <p:nvSpPr>
          <p:cNvPr id="24580" name="Text Box 4"/>
          <p:cNvSpPr txBox="1">
            <a:spLocks noChangeArrowheads="1"/>
          </p:cNvSpPr>
          <p:nvPr/>
        </p:nvSpPr>
        <p:spPr bwMode="auto">
          <a:xfrm>
            <a:off x="684213" y="2997200"/>
            <a:ext cx="2447925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tételkészítő bizottságok száma</a:t>
            </a:r>
          </a:p>
        </p:txBody>
      </p:sp>
      <p:sp>
        <p:nvSpPr>
          <p:cNvPr id="24581" name="Text Box 5"/>
          <p:cNvSpPr txBox="1">
            <a:spLocks noChangeArrowheads="1"/>
          </p:cNvSpPr>
          <p:nvPr/>
        </p:nvSpPr>
        <p:spPr bwMode="auto">
          <a:xfrm>
            <a:off x="6300192" y="3394323"/>
            <a:ext cx="1944687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rgbClr val="FF0000"/>
                </a:solidFill>
              </a:rPr>
              <a:t>81 </a:t>
            </a:r>
            <a:r>
              <a:rPr lang="hu-HU" sz="1200" b="1" dirty="0" smtClean="0">
                <a:solidFill>
                  <a:srgbClr val="FF0000"/>
                </a:solidFill>
              </a:rPr>
              <a:t>85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81</a:t>
            </a:r>
            <a:r>
              <a:rPr lang="hu-HU" b="1" dirty="0" smtClean="0">
                <a:solidFill>
                  <a:srgbClr val="FF0000"/>
                </a:solidFill>
              </a:rPr>
              <a:t>  </a:t>
            </a:r>
            <a:r>
              <a:rPr lang="hu-HU" sz="1600" b="1" dirty="0" smtClean="0">
                <a:solidFill>
                  <a:srgbClr val="FF0000"/>
                </a:solidFill>
              </a:rPr>
              <a:t>80  </a:t>
            </a:r>
            <a:r>
              <a:rPr lang="hu-HU" b="1" dirty="0" smtClean="0">
                <a:solidFill>
                  <a:srgbClr val="FF0000"/>
                </a:solidFill>
              </a:rPr>
              <a:t>73</a:t>
            </a:r>
            <a:endParaRPr lang="hu-HU" b="1" dirty="0">
              <a:solidFill>
                <a:srgbClr val="FF0000"/>
              </a:solidFill>
            </a:endParaRPr>
          </a:p>
        </p:txBody>
      </p:sp>
      <p:pic>
        <p:nvPicPr>
          <p:cNvPr id="24582" name="Picture 6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563938" y="1341438"/>
            <a:ext cx="1176337" cy="1871662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24583" name="Text Box 7"/>
          <p:cNvSpPr txBox="1">
            <a:spLocks noChangeArrowheads="1"/>
          </p:cNvSpPr>
          <p:nvPr/>
        </p:nvSpPr>
        <p:spPr bwMode="auto">
          <a:xfrm>
            <a:off x="5076825" y="1341438"/>
            <a:ext cx="3816350" cy="1323439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100" dirty="0" smtClean="0">
                <a:solidFill>
                  <a:srgbClr val="FF0000"/>
                </a:solidFill>
              </a:rPr>
              <a:t>265</a:t>
            </a:r>
            <a:r>
              <a:rPr lang="hu-HU" sz="1200" dirty="0" smtClean="0">
                <a:solidFill>
                  <a:srgbClr val="FF0000"/>
                </a:solidFill>
              </a:rPr>
              <a:t>  </a:t>
            </a:r>
            <a:r>
              <a:rPr lang="hu-HU" sz="1200" b="1" dirty="0" smtClean="0">
                <a:solidFill>
                  <a:srgbClr val="FF0000"/>
                </a:solidFill>
              </a:rPr>
              <a:t>231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err="1">
                <a:solidFill>
                  <a:srgbClr val="FF0000"/>
                </a:solidFill>
              </a:rPr>
              <a:t>231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2000" b="1" dirty="0" smtClean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298</a:t>
            </a:r>
            <a:r>
              <a:rPr lang="hu-HU" sz="2000" b="1" dirty="0" smtClean="0">
                <a:solidFill>
                  <a:srgbClr val="FF0000"/>
                </a:solidFill>
              </a:rPr>
              <a:t> 214  írásbeli </a:t>
            </a:r>
            <a:r>
              <a:rPr lang="hu-HU" sz="2000" b="1" dirty="0">
                <a:solidFill>
                  <a:srgbClr val="FF0000"/>
                </a:solidFill>
              </a:rPr>
              <a:t>feladatsor </a:t>
            </a:r>
            <a:br>
              <a:rPr lang="hu-HU" sz="2000" b="1" dirty="0">
                <a:solidFill>
                  <a:srgbClr val="FF0000"/>
                </a:solidFill>
              </a:rPr>
            </a:br>
            <a:r>
              <a:rPr lang="hu-HU" sz="1100" dirty="0" smtClean="0">
                <a:solidFill>
                  <a:srgbClr val="FF0000"/>
                </a:solidFill>
              </a:rPr>
              <a:t>47</a:t>
            </a:r>
            <a:r>
              <a:rPr lang="hu-HU" sz="1100" b="1" dirty="0" smtClean="0">
                <a:solidFill>
                  <a:srgbClr val="FF0000"/>
                </a:solidFill>
              </a:rPr>
              <a:t> </a:t>
            </a:r>
            <a:r>
              <a:rPr lang="hu-HU" sz="1200" b="1" dirty="0">
                <a:solidFill>
                  <a:srgbClr val="FF0000"/>
                </a:solidFill>
              </a:rPr>
              <a:t>44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1400" b="1" dirty="0">
                <a:solidFill>
                  <a:srgbClr val="FF0000"/>
                </a:solidFill>
              </a:rPr>
              <a:t>40</a:t>
            </a:r>
            <a:r>
              <a:rPr lang="hu-HU" sz="2000" b="1" dirty="0">
                <a:solidFill>
                  <a:srgbClr val="FF0000"/>
                </a:solidFill>
              </a:rPr>
              <a:t> </a:t>
            </a:r>
            <a:r>
              <a:rPr lang="hu-HU" sz="1600" b="1" dirty="0" smtClean="0">
                <a:solidFill>
                  <a:srgbClr val="FF0000"/>
                </a:solidFill>
              </a:rPr>
              <a:t>42</a:t>
            </a:r>
            <a:r>
              <a:rPr lang="hu-HU" sz="2000" b="1" dirty="0" smtClean="0">
                <a:solidFill>
                  <a:srgbClr val="FF0000"/>
                </a:solidFill>
              </a:rPr>
              <a:t> 38  hanganyag </a:t>
            </a:r>
            <a:r>
              <a:rPr lang="hu-HU" sz="2000" b="1" dirty="0">
                <a:solidFill>
                  <a:srgbClr val="FF0000"/>
                </a:solidFill>
              </a:rPr>
              <a:t/>
            </a:r>
            <a:br>
              <a:rPr lang="hu-HU" sz="2000" b="1" dirty="0">
                <a:solidFill>
                  <a:srgbClr val="FF0000"/>
                </a:solidFill>
              </a:rPr>
            </a:br>
            <a:r>
              <a:rPr lang="hu-HU" sz="2000" b="1" dirty="0">
                <a:solidFill>
                  <a:srgbClr val="FF0000"/>
                </a:solidFill>
              </a:rPr>
              <a:t>– a honlapon</a:t>
            </a:r>
          </a:p>
        </p:txBody>
      </p:sp>
      <p:pic>
        <p:nvPicPr>
          <p:cNvPr id="24584" name="Picture 8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708400" y="4005263"/>
            <a:ext cx="2519363" cy="1306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4585" name="Text Box 10"/>
          <p:cNvSpPr txBox="1">
            <a:spLocks noChangeArrowheads="1"/>
          </p:cNvSpPr>
          <p:nvPr/>
        </p:nvSpPr>
        <p:spPr bwMode="auto">
          <a:xfrm>
            <a:off x="539750" y="4365625"/>
            <a:ext cx="2881313" cy="119697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 dirty="0">
                <a:solidFill>
                  <a:srgbClr val="FF0000"/>
                </a:solidFill>
              </a:rPr>
              <a:t>A vizsgabizottságok száma</a:t>
            </a:r>
          </a:p>
        </p:txBody>
      </p:sp>
      <p:sp>
        <p:nvSpPr>
          <p:cNvPr id="24586" name="Text Box 11"/>
          <p:cNvSpPr txBox="1">
            <a:spLocks noChangeArrowheads="1"/>
          </p:cNvSpPr>
          <p:nvPr/>
        </p:nvSpPr>
        <p:spPr bwMode="auto">
          <a:xfrm>
            <a:off x="6516688" y="4508500"/>
            <a:ext cx="2162175" cy="738664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1200" dirty="0" smtClean="0">
                <a:solidFill>
                  <a:srgbClr val="FF0000"/>
                </a:solidFill>
              </a:rPr>
              <a:t>3686   3704</a:t>
            </a:r>
            <a:r>
              <a:rPr lang="hu-HU" sz="2400" b="1" dirty="0" smtClean="0">
                <a:solidFill>
                  <a:srgbClr val="FF0000"/>
                </a:solidFill>
              </a:rPr>
              <a:t> </a:t>
            </a:r>
            <a:r>
              <a:rPr lang="hu-HU" sz="1400" b="1" dirty="0" smtClean="0">
                <a:solidFill>
                  <a:srgbClr val="FF0000"/>
                </a:solidFill>
              </a:rPr>
              <a:t>3616  </a:t>
            </a:r>
            <a:r>
              <a:rPr lang="hu-HU" sz="1600" b="1" dirty="0" smtClean="0">
                <a:solidFill>
                  <a:srgbClr val="FF0000"/>
                </a:solidFill>
              </a:rPr>
              <a:t>3524 </a:t>
            </a:r>
            <a:r>
              <a:rPr lang="hu-HU" b="1" dirty="0" smtClean="0">
                <a:solidFill>
                  <a:srgbClr val="FF0000"/>
                </a:solidFill>
              </a:rPr>
              <a:t>3416</a:t>
            </a:r>
            <a:endParaRPr lang="hu-HU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3314" name="Object 2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906963" y="1428750"/>
          <a:ext cx="4021137" cy="37893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8" name="Worksheet" r:id="rId4" imgW="4295792" imgH="4048149" progId="Excel.Sheet.8">
                  <p:embed/>
                </p:oleObj>
              </mc:Choice>
              <mc:Fallback>
                <p:oleObj name="Worksheet" r:id="rId4" imgW="4295792" imgH="4048149" progId="Excel.Sheet.8">
                  <p:embed/>
                  <p:pic>
                    <p:nvPicPr>
                      <p:cNvPr id="0" name="Object 2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06963" y="1428750"/>
                        <a:ext cx="4021137" cy="37893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6" name="Text Box 3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3315" name="Object 4"/>
          <p:cNvGraphicFramePr>
            <a:graphicFrameLocks noChangeAspect="1"/>
          </p:cNvGraphicFramePr>
          <p:nvPr/>
        </p:nvGraphicFramePr>
        <p:xfrm>
          <a:off x="468313" y="1484313"/>
          <a:ext cx="4406900" cy="3810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319" name="Worksheet" r:id="rId6" imgW="4286351" imgH="3695831" progId="Excel.Sheet.8">
                  <p:embed/>
                </p:oleObj>
              </mc:Choice>
              <mc:Fallback>
                <p:oleObj name="Worksheet" r:id="rId6" imgW="4286351" imgH="3695831" progId="Excel.Sheet.8">
                  <p:embed/>
                  <p:pic>
                    <p:nvPicPr>
                      <p:cNvPr id="0" name="Object 4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313" y="1484313"/>
                        <a:ext cx="4406900" cy="3810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3317" name="Text Box 5"/>
          <p:cNvSpPr txBox="1">
            <a:spLocks noChangeArrowheads="1"/>
          </p:cNvSpPr>
          <p:nvPr/>
        </p:nvSpPr>
        <p:spPr bwMode="auto">
          <a:xfrm>
            <a:off x="80963" y="2997200"/>
            <a:ext cx="458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Matematika E</a:t>
            </a:r>
          </a:p>
        </p:txBody>
      </p:sp>
      <p:sp>
        <p:nvSpPr>
          <p:cNvPr id="13318" name="Text Box 6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3319" name="Text Box 7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0248" name="Rectangle 8"/>
          <p:cNvSpPr>
            <a:spLocks noChangeArrowheads="1"/>
          </p:cNvSpPr>
          <p:nvPr/>
        </p:nvSpPr>
        <p:spPr bwMode="auto">
          <a:xfrm>
            <a:off x="1187450" y="260350"/>
            <a:ext cx="699452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 smtClean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4338" name="Object 2"/>
          <p:cNvGraphicFramePr>
            <a:graphicFrameLocks noChangeAspect="1"/>
          </p:cNvGraphicFramePr>
          <p:nvPr/>
        </p:nvGraphicFramePr>
        <p:xfrm>
          <a:off x="323850" y="1341438"/>
          <a:ext cx="425767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6" name="Worksheet" r:id="rId4" imgW="4257759" imgH="2581327" progId="Excel.Sheet.8">
                  <p:embed/>
                </p:oleObj>
              </mc:Choice>
              <mc:Fallback>
                <p:oleObj name="Worksheet" r:id="rId4" imgW="4257759" imgH="258132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1341438"/>
                        <a:ext cx="4257675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3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21200" y="1454150"/>
          <a:ext cx="4567238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7" name="Worksheet" r:id="rId6" imgW="4295792" imgH="2152547" progId="Excel.Sheet.8">
                  <p:embed/>
                </p:oleObj>
              </mc:Choice>
              <mc:Fallback>
                <p:oleObj name="Worksheet" r:id="rId6" imgW="4295792" imgH="2152547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21200" y="1454150"/>
                        <a:ext cx="4567238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34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32350" y="3451225"/>
          <a:ext cx="3916363" cy="2301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8" name="Worksheet" r:id="rId8" imgW="4295792" imgH="2524048" progId="Excel.Sheet.8">
                  <p:embed/>
                </p:oleObj>
              </mc:Choice>
              <mc:Fallback>
                <p:oleObj name="Worksheet" r:id="rId8" imgW="4295792" imgH="2524048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32350" y="3451225"/>
                        <a:ext cx="3916363" cy="2301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2" name="Text Box 5"/>
          <p:cNvSpPr txBox="1">
            <a:spLocks noChangeArrowheads="1"/>
          </p:cNvSpPr>
          <p:nvPr/>
        </p:nvSpPr>
        <p:spPr bwMode="auto">
          <a:xfrm>
            <a:off x="6227763" y="3933825"/>
            <a:ext cx="18415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4341" name="Object 6"/>
          <p:cNvGraphicFramePr>
            <a:graphicFrameLocks noChangeAspect="1"/>
          </p:cNvGraphicFramePr>
          <p:nvPr/>
        </p:nvGraphicFramePr>
        <p:xfrm>
          <a:off x="292100" y="3429000"/>
          <a:ext cx="4254500" cy="2435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4349" name="Worksheet" r:id="rId10" imgW="4257759" imgH="2438400" progId="Excel.Sheet.8">
                  <p:embed/>
                </p:oleObj>
              </mc:Choice>
              <mc:Fallback>
                <p:oleObj name="Worksheet" r:id="rId10" imgW="4257759" imgH="243840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2100" y="3429000"/>
                        <a:ext cx="4254500" cy="2435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343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Földrajz K</a:t>
            </a:r>
          </a:p>
        </p:txBody>
      </p:sp>
      <p:sp>
        <p:nvSpPr>
          <p:cNvPr id="14344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Földrajz E</a:t>
            </a:r>
          </a:p>
        </p:txBody>
      </p:sp>
      <p:sp>
        <p:nvSpPr>
          <p:cNvPr id="14345" name="Text Box 9"/>
          <p:cNvSpPr txBox="1">
            <a:spLocks noChangeArrowheads="1"/>
          </p:cNvSpPr>
          <p:nvPr/>
        </p:nvSpPr>
        <p:spPr bwMode="auto">
          <a:xfrm>
            <a:off x="2124075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4346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1275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chemeClr val="tx2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5362" name="Object 2"/>
          <p:cNvGraphicFramePr>
            <a:graphicFrameLocks noChangeAspect="1"/>
          </p:cNvGraphicFramePr>
          <p:nvPr/>
        </p:nvGraphicFramePr>
        <p:xfrm>
          <a:off x="395288" y="1196975"/>
          <a:ext cx="425767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0" name="Worksheet" r:id="rId4" imgW="4257759" imgH="2581327" progId="Excel.Sheet.8">
                  <p:embed/>
                </p:oleObj>
              </mc:Choice>
              <mc:Fallback>
                <p:oleObj name="Worksheet" r:id="rId4" imgW="4257759" imgH="258132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96975"/>
                        <a:ext cx="4257675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72000" y="1412775"/>
          <a:ext cx="4248472" cy="22045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1" name="Worksheet" r:id="rId6" imgW="4276641" imgH="2219282" progId="Excel.Sheet.8">
                  <p:embed/>
                </p:oleObj>
              </mc:Choice>
              <mc:Fallback>
                <p:oleObj name="Worksheet" r:id="rId6" imgW="4276641" imgH="221928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72000" y="1412775"/>
                        <a:ext cx="4248472" cy="22045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36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840288" y="3216638"/>
          <a:ext cx="3798887" cy="2286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2" name="Worksheet" r:id="rId8" imgW="4257759" imgH="2562144" progId="Excel.Sheet.8">
                  <p:embed/>
                </p:oleObj>
              </mc:Choice>
              <mc:Fallback>
                <p:oleObj name="Worksheet" r:id="rId8" imgW="4257759" imgH="2562144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0288" y="3216638"/>
                        <a:ext cx="3798887" cy="22860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6" name="Text Box 5"/>
          <p:cNvSpPr txBox="1">
            <a:spLocks noChangeArrowheads="1"/>
          </p:cNvSpPr>
          <p:nvPr/>
        </p:nvSpPr>
        <p:spPr bwMode="auto">
          <a:xfrm>
            <a:off x="6011863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5365" name="Object 6"/>
          <p:cNvGraphicFramePr>
            <a:graphicFrameLocks noChangeAspect="1"/>
          </p:cNvGraphicFramePr>
          <p:nvPr/>
        </p:nvGraphicFramePr>
        <p:xfrm>
          <a:off x="0" y="2852738"/>
          <a:ext cx="4964113" cy="2736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5373" name="Worksheet" r:id="rId10" imgW="4267200" imgH="2352752" progId="Excel.Sheet.8">
                  <p:embed/>
                </p:oleObj>
              </mc:Choice>
              <mc:Fallback>
                <p:oleObj name="Worksheet" r:id="rId10" imgW="4267200" imgH="2352752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2852738"/>
                        <a:ext cx="4964113" cy="2736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5367" name="Text Box 7"/>
          <p:cNvSpPr txBox="1">
            <a:spLocks noChangeArrowheads="1"/>
          </p:cNvSpPr>
          <p:nvPr/>
        </p:nvSpPr>
        <p:spPr bwMode="auto">
          <a:xfrm>
            <a:off x="80963" y="1755458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 K</a:t>
            </a:r>
          </a:p>
        </p:txBody>
      </p:sp>
      <p:sp>
        <p:nvSpPr>
          <p:cNvPr id="15368" name="Text Box 8"/>
          <p:cNvSpPr txBox="1">
            <a:spLocks noChangeArrowheads="1"/>
          </p:cNvSpPr>
          <p:nvPr/>
        </p:nvSpPr>
        <p:spPr bwMode="auto">
          <a:xfrm>
            <a:off x="86684" y="3660607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Informatika E</a:t>
            </a:r>
          </a:p>
        </p:txBody>
      </p:sp>
      <p:sp>
        <p:nvSpPr>
          <p:cNvPr id="15369" name="Text Box 9"/>
          <p:cNvSpPr txBox="1">
            <a:spLocks noChangeArrowheads="1"/>
          </p:cNvSpPr>
          <p:nvPr/>
        </p:nvSpPr>
        <p:spPr bwMode="auto">
          <a:xfrm>
            <a:off x="1979613" y="1484313"/>
            <a:ext cx="15128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Gyakorlati</a:t>
            </a:r>
          </a:p>
        </p:txBody>
      </p:sp>
      <p:sp>
        <p:nvSpPr>
          <p:cNvPr id="15370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2299" name="Rectangle 11"/>
          <p:cNvSpPr>
            <a:spLocks noChangeArrowheads="1"/>
          </p:cNvSpPr>
          <p:nvPr/>
        </p:nvSpPr>
        <p:spPr bwMode="auto">
          <a:xfrm>
            <a:off x="1258888" y="404813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6386" name="Object 2"/>
          <p:cNvGraphicFramePr>
            <a:graphicFrameLocks noChangeAspect="1"/>
          </p:cNvGraphicFramePr>
          <p:nvPr/>
        </p:nvGraphicFramePr>
        <p:xfrm>
          <a:off x="446088" y="1311275"/>
          <a:ext cx="42576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4" name="Worksheet" r:id="rId4" imgW="4257759" imgH="2438400" progId="Excel.Sheet.8">
                  <p:embed/>
                </p:oleObj>
              </mc:Choice>
              <mc:Fallback>
                <p:oleObj name="Worksheet" r:id="rId4" imgW="4257759" imgH="2438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6088" y="1311275"/>
                        <a:ext cx="4257675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7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35500" y="1528646"/>
          <a:ext cx="4132055" cy="211637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5" name="Worksheet" r:id="rId6" imgW="4295792" imgH="2200369" progId="Excel.Sheet.8">
                  <p:embed/>
                </p:oleObj>
              </mc:Choice>
              <mc:Fallback>
                <p:oleObj name="Worksheet" r:id="rId6" imgW="4295792" imgH="2200369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35500" y="1528646"/>
                        <a:ext cx="4132055" cy="211637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388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15049" y="3599524"/>
          <a:ext cx="3619500" cy="2105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6" name="Worksheet" r:id="rId8" imgW="4257759" imgH="2476496" progId="Excel.Sheet.8">
                  <p:embed/>
                </p:oleObj>
              </mc:Choice>
              <mc:Fallback>
                <p:oleObj name="Worksheet" r:id="rId8" imgW="4257759" imgH="2476496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15049" y="3599524"/>
                        <a:ext cx="3619500" cy="21050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0" name="Text Box 5"/>
          <p:cNvSpPr txBox="1">
            <a:spLocks noChangeArrowheads="1"/>
          </p:cNvSpPr>
          <p:nvPr/>
        </p:nvSpPr>
        <p:spPr bwMode="auto">
          <a:xfrm>
            <a:off x="6084888" y="3716338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6389" name="Object 6"/>
          <p:cNvGraphicFramePr>
            <a:graphicFrameLocks noChangeAspect="1"/>
          </p:cNvGraphicFramePr>
          <p:nvPr/>
        </p:nvGraphicFramePr>
        <p:xfrm>
          <a:off x="347513" y="3403782"/>
          <a:ext cx="4480620" cy="24242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6397" name="Worksheet" r:id="rId10" imgW="4257759" imgH="2304930" progId="Excel.Sheet.8">
                  <p:embed/>
                </p:oleObj>
              </mc:Choice>
              <mc:Fallback>
                <p:oleObj name="Worksheet" r:id="rId10" imgW="4257759" imgH="2304930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47513" y="3403782"/>
                        <a:ext cx="4480620" cy="24242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391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Biológia K</a:t>
            </a:r>
          </a:p>
        </p:txBody>
      </p:sp>
      <p:sp>
        <p:nvSpPr>
          <p:cNvPr id="16392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Biológia E</a:t>
            </a:r>
          </a:p>
        </p:txBody>
      </p:sp>
      <p:sp>
        <p:nvSpPr>
          <p:cNvPr id="16393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6394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3323" name="Rectangle 11"/>
          <p:cNvSpPr>
            <a:spLocks noChangeArrowheads="1"/>
          </p:cNvSpPr>
          <p:nvPr/>
        </p:nvSpPr>
        <p:spPr bwMode="auto">
          <a:xfrm>
            <a:off x="1258888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7410" name="Object 2"/>
          <p:cNvGraphicFramePr>
            <a:graphicFrameLocks noChangeAspect="1"/>
          </p:cNvGraphicFramePr>
          <p:nvPr/>
        </p:nvGraphicFramePr>
        <p:xfrm>
          <a:off x="395288" y="1182688"/>
          <a:ext cx="4257675" cy="2609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8" name="Worksheet" r:id="rId4" imgW="4257759" imgH="2609966" progId="Excel.Sheet.8">
                  <p:embed/>
                </p:oleObj>
              </mc:Choice>
              <mc:Fallback>
                <p:oleObj name="Worksheet" r:id="rId4" imgW="4257759" imgH="2609966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95288" y="1182688"/>
                        <a:ext cx="4257675" cy="26098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1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65663" y="1495425"/>
          <a:ext cx="4227512" cy="21748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19" name="Worksheet" r:id="rId6" imgW="4257759" imgH="2190642" progId="Excel.Sheet.8">
                  <p:embed/>
                </p:oleObj>
              </mc:Choice>
              <mc:Fallback>
                <p:oleObj name="Worksheet" r:id="rId6" imgW="4257759" imgH="219064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65663" y="1495425"/>
                        <a:ext cx="4227512" cy="21748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412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5026025" y="3373438"/>
          <a:ext cx="3567113" cy="2154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0" name="Worksheet" r:id="rId8" imgW="4257759" imgH="2571870" progId="Excel.Sheet.8">
                  <p:embed/>
                </p:oleObj>
              </mc:Choice>
              <mc:Fallback>
                <p:oleObj name="Worksheet" r:id="rId8" imgW="4257759" imgH="257187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26025" y="3373438"/>
                        <a:ext cx="3567113" cy="2154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4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7413" name="Object 6"/>
          <p:cNvGraphicFramePr>
            <a:graphicFrameLocks noChangeAspect="1"/>
          </p:cNvGraphicFramePr>
          <p:nvPr/>
        </p:nvGraphicFramePr>
        <p:xfrm>
          <a:off x="31750" y="3074988"/>
          <a:ext cx="4953000" cy="2641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7421" name="Worksheet" r:id="rId10" imgW="4267200" imgH="2352752" progId="Excel.Sheet.8">
                  <p:embed/>
                </p:oleObj>
              </mc:Choice>
              <mc:Fallback>
                <p:oleObj name="Worksheet" r:id="rId10" imgW="4267200" imgH="2352752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0" y="3074988"/>
                        <a:ext cx="4953000" cy="2641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415" name="Text Box 7"/>
          <p:cNvSpPr txBox="1">
            <a:spLocks noChangeArrowheads="1"/>
          </p:cNvSpPr>
          <p:nvPr/>
        </p:nvSpPr>
        <p:spPr bwMode="auto">
          <a:xfrm>
            <a:off x="80963" y="2276475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Fizika K</a:t>
            </a:r>
          </a:p>
        </p:txBody>
      </p:sp>
      <p:sp>
        <p:nvSpPr>
          <p:cNvPr id="17416" name="Text Box 8"/>
          <p:cNvSpPr txBox="1">
            <a:spLocks noChangeArrowheads="1"/>
          </p:cNvSpPr>
          <p:nvPr/>
        </p:nvSpPr>
        <p:spPr bwMode="auto">
          <a:xfrm>
            <a:off x="107950" y="4149725"/>
            <a:ext cx="458788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Fizika E</a:t>
            </a:r>
          </a:p>
        </p:txBody>
      </p:sp>
      <p:sp>
        <p:nvSpPr>
          <p:cNvPr id="17417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7418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4347" name="Rectangle 11"/>
          <p:cNvSpPr>
            <a:spLocks noChangeArrowheads="1"/>
          </p:cNvSpPr>
          <p:nvPr/>
        </p:nvSpPr>
        <p:spPr bwMode="auto">
          <a:xfrm>
            <a:off x="1403350" y="404813"/>
            <a:ext cx="6994525" cy="863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8434" name="Object 2"/>
          <p:cNvGraphicFramePr>
            <a:graphicFrameLocks noChangeAspect="1"/>
          </p:cNvGraphicFramePr>
          <p:nvPr/>
        </p:nvGraphicFramePr>
        <p:xfrm>
          <a:off x="684213" y="1260475"/>
          <a:ext cx="4257675" cy="25812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2" name="Worksheet" r:id="rId4" imgW="4257759" imgH="2581327" progId="Excel.Sheet.8">
                  <p:embed/>
                </p:oleObj>
              </mc:Choice>
              <mc:Fallback>
                <p:oleObj name="Worksheet" r:id="rId4" imgW="4257759" imgH="258132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4213" y="1260475"/>
                        <a:ext cx="4257675" cy="25812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5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540250" y="1677988"/>
          <a:ext cx="4191000" cy="2155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3" name="Worksheet" r:id="rId6" imgW="4257759" imgH="2190642" progId="Excel.Sheet.8">
                  <p:embed/>
                </p:oleObj>
              </mc:Choice>
              <mc:Fallback>
                <p:oleObj name="Worksheet" r:id="rId6" imgW="4257759" imgH="219064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540250" y="1677988"/>
                        <a:ext cx="4191000" cy="2155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436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4938713" y="3600450"/>
          <a:ext cx="3567112" cy="21542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4" name="Worksheet" r:id="rId8" imgW="4257759" imgH="2571870" progId="Excel.Sheet.8">
                  <p:embed/>
                </p:oleObj>
              </mc:Choice>
              <mc:Fallback>
                <p:oleObj name="Worksheet" r:id="rId8" imgW="4257759" imgH="257187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8713" y="3600450"/>
                        <a:ext cx="3567112" cy="21542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8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8437" name="Object 6"/>
          <p:cNvGraphicFramePr>
            <a:graphicFrameLocks noChangeAspect="1"/>
          </p:cNvGraphicFramePr>
          <p:nvPr/>
        </p:nvGraphicFramePr>
        <p:xfrm>
          <a:off x="323850" y="3249613"/>
          <a:ext cx="4956175" cy="2660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8445" name="Worksheet" r:id="rId10" imgW="4267200" imgH="2352752" progId="Excel.Sheet.8">
                  <p:embed/>
                </p:oleObj>
              </mc:Choice>
              <mc:Fallback>
                <p:oleObj name="Worksheet" r:id="rId10" imgW="4267200" imgH="2352752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850" y="3249613"/>
                        <a:ext cx="4956175" cy="2660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439" name="Text Box 7"/>
          <p:cNvSpPr txBox="1">
            <a:spLocks noChangeArrowheads="1"/>
          </p:cNvSpPr>
          <p:nvPr/>
        </p:nvSpPr>
        <p:spPr bwMode="auto">
          <a:xfrm>
            <a:off x="179388" y="2205038"/>
            <a:ext cx="458787" cy="1584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Kémia K</a:t>
            </a:r>
          </a:p>
        </p:txBody>
      </p:sp>
      <p:sp>
        <p:nvSpPr>
          <p:cNvPr id="18440" name="Text Box 8"/>
          <p:cNvSpPr txBox="1">
            <a:spLocks noChangeArrowheads="1"/>
          </p:cNvSpPr>
          <p:nvPr/>
        </p:nvSpPr>
        <p:spPr bwMode="auto">
          <a:xfrm>
            <a:off x="179388" y="4292600"/>
            <a:ext cx="458787" cy="16541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eaVert"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Kémia E</a:t>
            </a:r>
          </a:p>
        </p:txBody>
      </p:sp>
      <p:sp>
        <p:nvSpPr>
          <p:cNvPr id="18441" name="Text Box 9"/>
          <p:cNvSpPr txBox="1">
            <a:spLocks noChangeArrowheads="1"/>
          </p:cNvSpPr>
          <p:nvPr/>
        </p:nvSpPr>
        <p:spPr bwMode="auto">
          <a:xfrm>
            <a:off x="226853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Írásbeli</a:t>
            </a:r>
          </a:p>
        </p:txBody>
      </p:sp>
      <p:sp>
        <p:nvSpPr>
          <p:cNvPr id="18442" name="Text Box 10"/>
          <p:cNvSpPr txBox="1">
            <a:spLocks noChangeArrowheads="1"/>
          </p:cNvSpPr>
          <p:nvPr/>
        </p:nvSpPr>
        <p:spPr bwMode="auto">
          <a:xfrm>
            <a:off x="6300788" y="1484313"/>
            <a:ext cx="107950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Szóbeli</a:t>
            </a:r>
          </a:p>
        </p:txBody>
      </p:sp>
      <p:sp>
        <p:nvSpPr>
          <p:cNvPr id="15371" name="Rectangle 11"/>
          <p:cNvSpPr>
            <a:spLocks noChangeArrowheads="1"/>
          </p:cNvSpPr>
          <p:nvPr/>
        </p:nvSpPr>
        <p:spPr bwMode="auto">
          <a:xfrm>
            <a:off x="1331913" y="476250"/>
            <a:ext cx="699452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vizsgatárgyanként </a:t>
            </a:r>
            <a:r>
              <a:rPr lang="hu-HU" sz="2000" b="1" dirty="0" smtClean="0">
                <a:solidFill>
                  <a:srgbClr val="FFFF00"/>
                </a:solidFill>
                <a:cs typeface="+mn-cs"/>
              </a:rPr>
              <a:t>2010.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19458" name="Object 2"/>
          <p:cNvGraphicFramePr>
            <a:graphicFrameLocks noChangeAspect="1"/>
          </p:cNvGraphicFramePr>
          <p:nvPr/>
        </p:nvGraphicFramePr>
        <p:xfrm>
          <a:off x="-231775" y="620713"/>
          <a:ext cx="4257675" cy="24384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8" name="Worksheet" r:id="rId4" imgW="4257759" imgH="2438400" progId="Excel.Sheet.8">
                  <p:embed/>
                </p:oleObj>
              </mc:Choice>
              <mc:Fallback>
                <p:oleObj name="Worksheet" r:id="rId4" imgW="4257759" imgH="2438400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-231775" y="620713"/>
                        <a:ext cx="4257675" cy="24384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59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5170488" y="628650"/>
          <a:ext cx="3948112" cy="23002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69" name="Worksheet" r:id="rId6" imgW="4267200" imgH="2485952" progId="Excel.Sheet.8">
                  <p:embed/>
                </p:oleObj>
              </mc:Choice>
              <mc:Fallback>
                <p:oleObj name="Worksheet" r:id="rId6" imgW="4267200" imgH="2485952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70488" y="628650"/>
                        <a:ext cx="3948112" cy="23002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0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19063" y="3979863"/>
          <a:ext cx="4068762" cy="2182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0" name="Worksheet" r:id="rId8" imgW="4295792" imgH="2304930" progId="Excel.Sheet.8">
                  <p:embed/>
                </p:oleObj>
              </mc:Choice>
              <mc:Fallback>
                <p:oleObj name="Worksheet" r:id="rId8" imgW="4295792" imgH="2304930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63" y="3979863"/>
                        <a:ext cx="4068762" cy="2182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461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341938" y="3941763"/>
          <a:ext cx="3805237" cy="22891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1" name="Worksheet" r:id="rId10" imgW="4257759" imgH="2562144" progId="Excel.Sheet.8">
                  <p:embed/>
                </p:oleObj>
              </mc:Choice>
              <mc:Fallback>
                <p:oleObj name="Worksheet" r:id="rId10" imgW="4257759" imgH="2562144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341938" y="3941763"/>
                        <a:ext cx="3805237" cy="22891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3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19462" name="Object 6"/>
          <p:cNvGraphicFramePr>
            <a:graphicFrameLocks noChangeAspect="1"/>
          </p:cNvGraphicFramePr>
          <p:nvPr/>
        </p:nvGraphicFramePr>
        <p:xfrm>
          <a:off x="2438400" y="2060575"/>
          <a:ext cx="4254500" cy="25828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9472" name="Worksheet" r:id="rId12" imgW="4257759" imgH="2581327" progId="Excel.Sheet.8">
                  <p:embed/>
                </p:oleObj>
              </mc:Choice>
              <mc:Fallback>
                <p:oleObj name="Worksheet" r:id="rId12" imgW="4257759" imgH="2581327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38400" y="2060575"/>
                        <a:ext cx="4254500" cy="25828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464" name="Text Box 7"/>
          <p:cNvSpPr txBox="1">
            <a:spLocks noChangeArrowheads="1"/>
          </p:cNvSpPr>
          <p:nvPr/>
        </p:nvSpPr>
        <p:spPr bwMode="auto">
          <a:xfrm>
            <a:off x="670340" y="1125538"/>
            <a:ext cx="2808287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Olvasott szöveg értése</a:t>
            </a:r>
          </a:p>
        </p:txBody>
      </p:sp>
      <p:sp>
        <p:nvSpPr>
          <p:cNvPr id="19465" name="Text Box 8"/>
          <p:cNvSpPr txBox="1">
            <a:spLocks noChangeArrowheads="1"/>
          </p:cNvSpPr>
          <p:nvPr/>
        </p:nvSpPr>
        <p:spPr bwMode="auto">
          <a:xfrm>
            <a:off x="6300788" y="1125538"/>
            <a:ext cx="2087562" cy="3651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Nyelvhelyesség</a:t>
            </a:r>
          </a:p>
        </p:txBody>
      </p:sp>
      <p:sp>
        <p:nvSpPr>
          <p:cNvPr id="16394" name="Rectangle 9"/>
          <p:cNvSpPr>
            <a:spLocks noChangeArrowheads="1"/>
          </p:cNvSpPr>
          <p:nvPr/>
        </p:nvSpPr>
        <p:spPr bwMode="auto">
          <a:xfrm>
            <a:off x="250825" y="188913"/>
            <a:ext cx="8435975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az angol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</a:t>
            </a:r>
            <a:r>
              <a:rPr lang="hu-HU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b="1" dirty="0">
                <a:solidFill>
                  <a:schemeClr val="tx2"/>
                </a:solidFill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19467" name="Text Box 11"/>
          <p:cNvSpPr txBox="1">
            <a:spLocks noChangeArrowheads="1"/>
          </p:cNvSpPr>
          <p:nvPr/>
        </p:nvSpPr>
        <p:spPr bwMode="auto">
          <a:xfrm>
            <a:off x="3851275" y="25654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Íráskészség</a:t>
            </a:r>
          </a:p>
        </p:txBody>
      </p:sp>
      <p:sp>
        <p:nvSpPr>
          <p:cNvPr id="19468" name="Text Box 12"/>
          <p:cNvSpPr txBox="1">
            <a:spLocks noChangeArrowheads="1"/>
          </p:cNvSpPr>
          <p:nvPr/>
        </p:nvSpPr>
        <p:spPr bwMode="auto">
          <a:xfrm>
            <a:off x="6396485" y="4388297"/>
            <a:ext cx="2376487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Beszédkészség</a:t>
            </a:r>
          </a:p>
        </p:txBody>
      </p:sp>
      <p:sp>
        <p:nvSpPr>
          <p:cNvPr id="19469" name="Text Box 13"/>
          <p:cNvSpPr txBox="1">
            <a:spLocks noChangeArrowheads="1"/>
          </p:cNvSpPr>
          <p:nvPr/>
        </p:nvSpPr>
        <p:spPr bwMode="auto">
          <a:xfrm>
            <a:off x="1115616" y="4365104"/>
            <a:ext cx="2881312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/>
              <a:t>Hallott szöveg értése</a:t>
            </a:r>
          </a:p>
        </p:txBody>
      </p:sp>
      <p:grpSp>
        <p:nvGrpSpPr>
          <p:cNvPr id="19470" name="Group 14"/>
          <p:cNvGrpSpPr>
            <a:grpSpLocks noChangeAspect="1"/>
          </p:cNvGrpSpPr>
          <p:nvPr/>
        </p:nvGrpSpPr>
        <p:grpSpPr bwMode="auto">
          <a:xfrm>
            <a:off x="-2052638" y="0"/>
            <a:ext cx="3617913" cy="996950"/>
            <a:chOff x="-1276" y="63"/>
            <a:chExt cx="2279" cy="628"/>
          </a:xfrm>
        </p:grpSpPr>
        <p:sp>
          <p:nvSpPr>
            <p:cNvPr id="19471" name="AutoShape 15"/>
            <p:cNvSpPr>
              <a:spLocks noChangeAspect="1" noChangeArrowheads="1" noTextEdit="1"/>
            </p:cNvSpPr>
            <p:nvPr/>
          </p:nvSpPr>
          <p:spPr bwMode="auto">
            <a:xfrm>
              <a:off x="0" y="63"/>
              <a:ext cx="972" cy="60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endParaRPr lang="hu-HU"/>
            </a:p>
          </p:txBody>
        </p:sp>
        <p:sp>
          <p:nvSpPr>
            <p:cNvPr id="19472" name="Rectangle 17"/>
            <p:cNvSpPr>
              <a:spLocks noChangeArrowheads="1"/>
            </p:cNvSpPr>
            <p:nvPr/>
          </p:nvSpPr>
          <p:spPr bwMode="auto">
            <a:xfrm>
              <a:off x="366" y="471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3" name="Rectangle 20"/>
            <p:cNvSpPr>
              <a:spLocks noChangeArrowheads="1"/>
            </p:cNvSpPr>
            <p:nvPr/>
          </p:nvSpPr>
          <p:spPr bwMode="auto">
            <a:xfrm>
              <a:off x="851" y="100"/>
              <a:ext cx="54" cy="25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2700" b="1">
                  <a:solidFill>
                    <a:srgbClr val="000000"/>
                  </a:solidFill>
                  <a:latin typeface="Garamond" pitchFamily="18" charset="0"/>
                </a:rPr>
                <a:t> </a:t>
              </a:r>
              <a:endParaRPr lang="hu-HU"/>
            </a:p>
          </p:txBody>
        </p:sp>
        <p:sp>
          <p:nvSpPr>
            <p:cNvPr id="19474" name="Rectangle 21"/>
            <p:cNvSpPr>
              <a:spLocks noChangeArrowheads="1"/>
            </p:cNvSpPr>
            <p:nvPr/>
          </p:nvSpPr>
          <p:spPr bwMode="auto">
            <a:xfrm>
              <a:off x="455" y="357"/>
              <a:ext cx="1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endParaRPr lang="hu-HU"/>
            </a:p>
          </p:txBody>
        </p:sp>
        <p:sp>
          <p:nvSpPr>
            <p:cNvPr id="19475" name="Rectangle 22"/>
            <p:cNvSpPr>
              <a:spLocks noChangeArrowheads="1"/>
            </p:cNvSpPr>
            <p:nvPr/>
          </p:nvSpPr>
          <p:spPr bwMode="auto">
            <a:xfrm>
              <a:off x="844" y="357"/>
              <a:ext cx="36" cy="17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6" name="Rectangle 23"/>
            <p:cNvSpPr>
              <a:spLocks noChangeArrowheads="1"/>
            </p:cNvSpPr>
            <p:nvPr/>
          </p:nvSpPr>
          <p:spPr bwMode="auto">
            <a:xfrm>
              <a:off x="-1276" y="55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  <p:sp>
          <p:nvSpPr>
            <p:cNvPr id="19477" name="Rectangle 24"/>
            <p:cNvSpPr>
              <a:spLocks noChangeArrowheads="1"/>
            </p:cNvSpPr>
            <p:nvPr/>
          </p:nvSpPr>
          <p:spPr bwMode="auto">
            <a:xfrm>
              <a:off x="979" y="576"/>
              <a:ext cx="24" cy="11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none" lIns="0" tIns="0" rIns="0" bIns="0">
              <a:spAutoFit/>
            </a:bodyPr>
            <a:lstStyle/>
            <a:p>
              <a:r>
                <a:rPr lang="hu-HU" sz="1200">
                  <a:solidFill>
                    <a:srgbClr val="000000"/>
                  </a:solidFill>
                  <a:latin typeface="Times New Roman" pitchFamily="18" charset="0"/>
                </a:rPr>
                <a:t> </a:t>
              </a:r>
              <a:endParaRPr lang="hu-H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0482" name="Object 2"/>
          <p:cNvGraphicFramePr>
            <a:graphicFrameLocks noChangeAspect="1"/>
          </p:cNvGraphicFramePr>
          <p:nvPr/>
        </p:nvGraphicFramePr>
        <p:xfrm>
          <a:off x="73025" y="561975"/>
          <a:ext cx="4256088" cy="25781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2" name="Worksheet" r:id="rId4" imgW="4257759" imgH="2581327" progId="Excel.Sheet.8">
                  <p:embed/>
                </p:oleObj>
              </mc:Choice>
              <mc:Fallback>
                <p:oleObj name="Worksheet" r:id="rId4" imgW="4257759" imgH="2581327" progId="Excel.Sheet.8">
                  <p:embed/>
                  <p:pic>
                    <p:nvPicPr>
                      <p:cNvPr id="0" name="Object 2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025" y="561975"/>
                        <a:ext cx="4256088" cy="25781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3" name="Object 3"/>
          <p:cNvGraphicFramePr>
            <a:graphicFrameLocks noGrp="1" noChangeAspect="1"/>
          </p:cNvGraphicFramePr>
          <p:nvPr>
            <p:ph sz="quarter" idx="1"/>
          </p:nvPr>
        </p:nvGraphicFramePr>
        <p:xfrm>
          <a:off x="4627563" y="746125"/>
          <a:ext cx="4548187" cy="22796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3" name="Worksheet" r:id="rId6" imgW="4295792" imgH="2152547" progId="Excel.Sheet.8">
                  <p:embed/>
                </p:oleObj>
              </mc:Choice>
              <mc:Fallback>
                <p:oleObj name="Worksheet" r:id="rId6" imgW="4295792" imgH="2152547" progId="Excel.Sheet.8">
                  <p:embed/>
                  <p:pic>
                    <p:nvPicPr>
                      <p:cNvPr id="0" name="Object 3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27563" y="746125"/>
                        <a:ext cx="4548187" cy="22796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4" name="Object 4"/>
          <p:cNvGraphicFramePr>
            <a:graphicFrameLocks noGrp="1" noChangeAspect="1"/>
          </p:cNvGraphicFramePr>
          <p:nvPr>
            <p:ph sz="quarter" idx="2"/>
          </p:nvPr>
        </p:nvGraphicFramePr>
        <p:xfrm>
          <a:off x="136525" y="4040188"/>
          <a:ext cx="4586288" cy="24717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4" name="Worksheet" r:id="rId8" imgW="4295792" imgH="2314656" progId="Excel.Sheet.8">
                  <p:embed/>
                </p:oleObj>
              </mc:Choice>
              <mc:Fallback>
                <p:oleObj name="Worksheet" r:id="rId8" imgW="4295792" imgH="2314656" progId="Excel.Sheet.8">
                  <p:embed/>
                  <p:pic>
                    <p:nvPicPr>
                      <p:cNvPr id="0" name="Object 4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36525" y="4040188"/>
                        <a:ext cx="4586288" cy="24717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485" name="Object 10"/>
          <p:cNvGraphicFramePr>
            <a:graphicFrameLocks noGrp="1" noChangeAspect="1"/>
          </p:cNvGraphicFramePr>
          <p:nvPr>
            <p:ph sz="quarter" idx="3"/>
          </p:nvPr>
        </p:nvGraphicFramePr>
        <p:xfrm>
          <a:off x="5203825" y="4060825"/>
          <a:ext cx="3956050" cy="2305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5" name="Worksheet" r:id="rId10" imgW="4267200" imgH="2485952" progId="Excel.Sheet.8">
                  <p:embed/>
                </p:oleObj>
              </mc:Choice>
              <mc:Fallback>
                <p:oleObj name="Worksheet" r:id="rId10" imgW="4267200" imgH="2485952" progId="Excel.Sheet.8">
                  <p:embed/>
                  <p:pic>
                    <p:nvPicPr>
                      <p:cNvPr id="0" name="Object 10"/>
                      <p:cNvPicPr>
                        <a:picLocks noGrp="1" noChangeAspect="1" noChangeArrowheads="1"/>
                      </p:cNvPicPr>
                      <p:nvPr/>
                    </p:nvPicPr>
                    <p:blipFill>
                      <a:blip r:embed="rId1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203825" y="4060825"/>
                        <a:ext cx="3956050" cy="23050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7" name="Text Box 5"/>
          <p:cNvSpPr txBox="1">
            <a:spLocks noChangeArrowheads="1"/>
          </p:cNvSpPr>
          <p:nvPr/>
        </p:nvSpPr>
        <p:spPr bwMode="auto">
          <a:xfrm>
            <a:off x="6064250" y="3808413"/>
            <a:ext cx="184150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endParaRPr lang="hu-HU"/>
          </a:p>
        </p:txBody>
      </p:sp>
      <p:graphicFrame>
        <p:nvGraphicFramePr>
          <p:cNvPr id="20486" name="Object 6"/>
          <p:cNvGraphicFramePr>
            <a:graphicFrameLocks noChangeAspect="1"/>
          </p:cNvGraphicFramePr>
          <p:nvPr/>
        </p:nvGraphicFramePr>
        <p:xfrm>
          <a:off x="2443163" y="2205038"/>
          <a:ext cx="4254500" cy="25828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20496" name="Worksheet" r:id="rId12" imgW="4257759" imgH="2581327" progId="Excel.Sheet.8">
                  <p:embed/>
                </p:oleObj>
              </mc:Choice>
              <mc:Fallback>
                <p:oleObj name="Worksheet" r:id="rId12" imgW="4257759" imgH="2581327" progId="Excel.Sheet.8">
                  <p:embed/>
                  <p:pic>
                    <p:nvPicPr>
                      <p:cNvPr id="0" name="Object 6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43163" y="2205038"/>
                        <a:ext cx="4254500" cy="25828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20488" name="Text Box 7"/>
          <p:cNvSpPr txBox="1">
            <a:spLocks noChangeArrowheads="1"/>
          </p:cNvSpPr>
          <p:nvPr/>
        </p:nvSpPr>
        <p:spPr bwMode="auto">
          <a:xfrm>
            <a:off x="971550" y="1052513"/>
            <a:ext cx="2808288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Olvasott szöveg értése</a:t>
            </a:r>
          </a:p>
        </p:txBody>
      </p:sp>
      <p:sp>
        <p:nvSpPr>
          <p:cNvPr id="20489" name="Text Box 8"/>
          <p:cNvSpPr txBox="1">
            <a:spLocks noChangeArrowheads="1"/>
          </p:cNvSpPr>
          <p:nvPr/>
        </p:nvSpPr>
        <p:spPr bwMode="auto">
          <a:xfrm>
            <a:off x="5940425" y="1052513"/>
            <a:ext cx="2087563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/>
              <a:t>Nyelvhelyesség</a:t>
            </a:r>
          </a:p>
        </p:txBody>
      </p:sp>
      <p:sp>
        <p:nvSpPr>
          <p:cNvPr id="17418" name="Rectangle 9"/>
          <p:cNvSpPr>
            <a:spLocks noChangeArrowheads="1"/>
          </p:cNvSpPr>
          <p:nvPr/>
        </p:nvSpPr>
        <p:spPr bwMode="auto">
          <a:xfrm>
            <a:off x="250825" y="188913"/>
            <a:ext cx="8642350" cy="7921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>
              <a:defRPr/>
            </a:pPr>
            <a:r>
              <a:rPr lang="hu-HU" sz="2000" b="1" dirty="0">
                <a:solidFill>
                  <a:schemeClr val="tx2"/>
                </a:solidFill>
                <a:cs typeface="+mn-cs"/>
              </a:rPr>
              <a:t>A vizsgarészek összehasonlítása a német nyelv emelt szintű vizsgáján </a:t>
            </a:r>
          </a:p>
          <a:p>
            <a:pPr algn="ctr">
              <a:defRPr/>
            </a:pPr>
            <a:r>
              <a:rPr lang="hu-HU" sz="2000" b="1" dirty="0" smtClean="0">
                <a:solidFill>
                  <a:srgbClr val="FF0000"/>
                </a:solidFill>
                <a:cs typeface="+mn-cs"/>
              </a:rPr>
              <a:t>2011.</a:t>
            </a:r>
            <a:r>
              <a:rPr lang="hu-HU" sz="2000" b="1" dirty="0" smtClean="0">
                <a:solidFill>
                  <a:schemeClr val="tx2"/>
                </a:solidFill>
                <a:cs typeface="+mn-cs"/>
              </a:rPr>
              <a:t> </a:t>
            </a:r>
            <a:r>
              <a:rPr lang="hu-HU" sz="2000" b="1" dirty="0">
                <a:solidFill>
                  <a:schemeClr val="tx2"/>
                </a:solidFill>
                <a:cs typeface="+mn-cs"/>
              </a:rPr>
              <a:t>– </a:t>
            </a:r>
            <a:r>
              <a:rPr lang="hu-HU" sz="2000" b="1" dirty="0" smtClean="0">
                <a:solidFill>
                  <a:srgbClr val="33CC33"/>
                </a:solidFill>
                <a:cs typeface="+mn-cs"/>
              </a:rPr>
              <a:t>2012.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rgbClr val="0000FF"/>
                </a:solidFill>
                <a:cs typeface="+mn-cs"/>
              </a:rPr>
              <a:t>2013. </a:t>
            </a:r>
            <a:r>
              <a:rPr lang="hu-HU" sz="2000" b="1" dirty="0">
                <a:cs typeface="+mn-cs"/>
              </a:rPr>
              <a:t>– </a:t>
            </a:r>
            <a:r>
              <a:rPr lang="hu-HU" sz="2000" b="1" dirty="0" smtClean="0">
                <a:solidFill>
                  <a:schemeClr val="bg1">
                    <a:lumMod val="65000"/>
                  </a:schemeClr>
                </a:solidFill>
                <a:cs typeface="+mn-cs"/>
              </a:rPr>
              <a:t>2014.</a:t>
            </a:r>
            <a:endParaRPr lang="hu-HU" sz="2000" b="1" dirty="0">
              <a:solidFill>
                <a:srgbClr val="0000FF"/>
              </a:solidFill>
              <a:cs typeface="+mn-cs"/>
            </a:endParaRPr>
          </a:p>
        </p:txBody>
      </p:sp>
      <p:sp>
        <p:nvSpPr>
          <p:cNvPr id="20491" name="Text Box 11"/>
          <p:cNvSpPr txBox="1">
            <a:spLocks noChangeArrowheads="1"/>
          </p:cNvSpPr>
          <p:nvPr/>
        </p:nvSpPr>
        <p:spPr bwMode="auto">
          <a:xfrm>
            <a:off x="3851275" y="2708275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/>
              <a:t>Íráskészség</a:t>
            </a:r>
          </a:p>
        </p:txBody>
      </p:sp>
      <p:sp>
        <p:nvSpPr>
          <p:cNvPr id="20492" name="Text Box 12"/>
          <p:cNvSpPr txBox="1">
            <a:spLocks noChangeArrowheads="1"/>
          </p:cNvSpPr>
          <p:nvPr/>
        </p:nvSpPr>
        <p:spPr bwMode="auto">
          <a:xfrm>
            <a:off x="5940425" y="4482588"/>
            <a:ext cx="23764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/>
              <a:t>Beszédkészség</a:t>
            </a:r>
          </a:p>
        </p:txBody>
      </p:sp>
      <p:sp>
        <p:nvSpPr>
          <p:cNvPr id="20493" name="Text Box 13"/>
          <p:cNvSpPr txBox="1">
            <a:spLocks noChangeArrowheads="1"/>
          </p:cNvSpPr>
          <p:nvPr/>
        </p:nvSpPr>
        <p:spPr bwMode="auto">
          <a:xfrm>
            <a:off x="683568" y="4509120"/>
            <a:ext cx="2881313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r">
              <a:spcBef>
                <a:spcPct val="50000"/>
              </a:spcBef>
            </a:pPr>
            <a:r>
              <a:rPr lang="hu-HU" b="1" dirty="0"/>
              <a:t>Hallott szöveg értése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1042988" y="260350"/>
            <a:ext cx="7235825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Tények, számok a vizsgákról </a:t>
            </a:r>
          </a:p>
        </p:txBody>
      </p:sp>
      <p:sp>
        <p:nvSpPr>
          <p:cNvPr id="25603" name="Rectangle 3"/>
          <p:cNvSpPr>
            <a:spLocks noChangeArrowheads="1"/>
          </p:cNvSpPr>
          <p:nvPr/>
        </p:nvSpPr>
        <p:spPr bwMode="auto">
          <a:xfrm>
            <a:off x="395288" y="981075"/>
            <a:ext cx="8497192" cy="792163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 smtClean="0">
                <a:solidFill>
                  <a:srgbClr val="FF0000"/>
                </a:solidFill>
              </a:rPr>
              <a:t>2014 </a:t>
            </a:r>
            <a:r>
              <a:rPr lang="hu-HU" sz="2000" b="1" dirty="0">
                <a:solidFill>
                  <a:srgbClr val="FF0000"/>
                </a:solidFill>
              </a:rPr>
              <a:t>május-júniusában érettségi vizsgát tett </a:t>
            </a:r>
          </a:p>
          <a:p>
            <a:pPr marL="342900" indent="-342900" algn="ctr"/>
            <a:r>
              <a:rPr lang="hu-HU" sz="1000" i="1" dirty="0" smtClean="0">
                <a:solidFill>
                  <a:srgbClr val="FF0000"/>
                </a:solidFill>
              </a:rPr>
              <a:t>138 180 </a:t>
            </a:r>
            <a:r>
              <a:rPr lang="hu-HU" sz="1200" i="1" dirty="0" smtClean="0">
                <a:solidFill>
                  <a:srgbClr val="FF0000"/>
                </a:solidFill>
              </a:rPr>
              <a:t>141 286  </a:t>
            </a:r>
            <a:r>
              <a:rPr lang="hu-HU" sz="1400" i="1" dirty="0" smtClean="0">
                <a:solidFill>
                  <a:srgbClr val="FF0000"/>
                </a:solidFill>
              </a:rPr>
              <a:t>136 </a:t>
            </a:r>
            <a:r>
              <a:rPr lang="hu-HU" sz="1400" i="1" dirty="0">
                <a:solidFill>
                  <a:srgbClr val="FF0000"/>
                </a:solidFill>
              </a:rPr>
              <a:t>250 </a:t>
            </a:r>
            <a:r>
              <a:rPr lang="hu-HU" sz="1600" i="1" dirty="0" smtClean="0">
                <a:solidFill>
                  <a:srgbClr val="FF0000"/>
                </a:solidFill>
              </a:rPr>
              <a:t>131 696 </a:t>
            </a:r>
            <a:r>
              <a:rPr lang="hu-HU" b="1" dirty="0" smtClean="0">
                <a:solidFill>
                  <a:srgbClr val="FF0000"/>
                </a:solidFill>
              </a:rPr>
              <a:t>116 939 </a:t>
            </a:r>
            <a:r>
              <a:rPr lang="hu-HU" sz="2000" b="1" dirty="0" smtClean="0">
                <a:solidFill>
                  <a:srgbClr val="FF0000"/>
                </a:solidFill>
              </a:rPr>
              <a:t>fő</a:t>
            </a:r>
            <a:endParaRPr lang="hu-HU" sz="2000" b="1" i="1" dirty="0">
              <a:solidFill>
                <a:srgbClr val="FF0000"/>
              </a:solidFill>
            </a:endParaRPr>
          </a:p>
        </p:txBody>
      </p:sp>
      <p:sp>
        <p:nvSpPr>
          <p:cNvPr id="25604" name="Rectangle 4"/>
          <p:cNvSpPr>
            <a:spLocks noChangeArrowheads="1"/>
          </p:cNvSpPr>
          <p:nvPr/>
        </p:nvSpPr>
        <p:spPr bwMode="auto">
          <a:xfrm>
            <a:off x="395536" y="3933056"/>
            <a:ext cx="8496944" cy="18717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000" b="1" dirty="0">
                <a:solidFill>
                  <a:srgbClr val="FF0000"/>
                </a:solidFill>
              </a:rPr>
              <a:t>Érettségi bizonyítványt kapott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200" dirty="0" smtClean="0">
                <a:solidFill>
                  <a:srgbClr val="FF0000"/>
                </a:solidFill>
              </a:rPr>
              <a:t>85 586    </a:t>
            </a:r>
            <a:r>
              <a:rPr lang="hu-HU" sz="1400" dirty="0" smtClean="0">
                <a:solidFill>
                  <a:srgbClr val="FF0000"/>
                </a:solidFill>
              </a:rPr>
              <a:t>84 046    </a:t>
            </a:r>
            <a:r>
              <a:rPr lang="hu-HU" sz="1600" dirty="0" smtClean="0">
                <a:solidFill>
                  <a:srgbClr val="FF0000"/>
                </a:solidFill>
              </a:rPr>
              <a:t>82 </a:t>
            </a:r>
            <a:r>
              <a:rPr lang="hu-HU" sz="1600" dirty="0">
                <a:solidFill>
                  <a:srgbClr val="FF0000"/>
                </a:solidFill>
              </a:rPr>
              <a:t>172   </a:t>
            </a:r>
            <a:r>
              <a:rPr lang="hu-HU" dirty="0" smtClean="0">
                <a:solidFill>
                  <a:srgbClr val="FF0000"/>
                </a:solidFill>
              </a:rPr>
              <a:t>76 303</a:t>
            </a:r>
            <a:r>
              <a:rPr lang="hu-HU" dirty="0" smtClean="0"/>
              <a:t> </a:t>
            </a:r>
            <a:r>
              <a:rPr lang="hu-HU" sz="2000" dirty="0" smtClean="0">
                <a:solidFill>
                  <a:srgbClr val="FF0000"/>
                </a:solidFill>
              </a:rPr>
              <a:t>76 111 </a:t>
            </a:r>
            <a:r>
              <a:rPr lang="hu-HU" sz="2000" b="1" dirty="0" smtClean="0">
                <a:solidFill>
                  <a:srgbClr val="FF0000"/>
                </a:solidFill>
              </a:rPr>
              <a:t>fő</a:t>
            </a:r>
            <a:endParaRPr lang="hu-HU" sz="2000" b="1" i="1" dirty="0">
              <a:solidFill>
                <a:srgbClr val="FF0000"/>
              </a:solidFill>
            </a:endParaRPr>
          </a:p>
          <a:p>
            <a:pPr marL="342900" indent="-342900" algn="ctr">
              <a:spcBef>
                <a:spcPct val="20000"/>
              </a:spcBef>
            </a:pPr>
            <a:r>
              <a:rPr lang="hu-HU" sz="2000" b="1" dirty="0" smtClean="0">
                <a:solidFill>
                  <a:srgbClr val="FF0000"/>
                </a:solidFill>
              </a:rPr>
              <a:t>Tanúsítványt </a:t>
            </a:r>
            <a:r>
              <a:rPr lang="hu-HU" sz="2000" b="1" dirty="0">
                <a:solidFill>
                  <a:srgbClr val="FF0000"/>
                </a:solidFill>
              </a:rPr>
              <a:t>kapott </a:t>
            </a:r>
          </a:p>
          <a:p>
            <a:pPr marL="342900" indent="-342900" algn="ctr">
              <a:spcBef>
                <a:spcPct val="20000"/>
              </a:spcBef>
            </a:pPr>
            <a:r>
              <a:rPr lang="hu-HU" sz="1000" dirty="0" smtClean="0">
                <a:solidFill>
                  <a:srgbClr val="FF0000"/>
                </a:solidFill>
              </a:rPr>
              <a:t>13 637  </a:t>
            </a:r>
            <a:r>
              <a:rPr lang="hu-HU" sz="1200" dirty="0" smtClean="0">
                <a:solidFill>
                  <a:srgbClr val="FF0000"/>
                </a:solidFill>
              </a:rPr>
              <a:t>17 153  </a:t>
            </a:r>
            <a:r>
              <a:rPr lang="hu-HU" sz="1400" dirty="0" smtClean="0">
                <a:solidFill>
                  <a:srgbClr val="FF0000"/>
                </a:solidFill>
              </a:rPr>
              <a:t>16 887   </a:t>
            </a:r>
            <a:r>
              <a:rPr lang="hu-HU" sz="1600" dirty="0" smtClean="0">
                <a:solidFill>
                  <a:srgbClr val="FF0000"/>
                </a:solidFill>
              </a:rPr>
              <a:t>15 450 </a:t>
            </a:r>
            <a:r>
              <a:rPr lang="hu-HU" dirty="0" smtClean="0">
                <a:solidFill>
                  <a:srgbClr val="FF0000"/>
                </a:solidFill>
              </a:rPr>
              <a:t>17 119 </a:t>
            </a:r>
            <a:r>
              <a:rPr lang="hu-HU" sz="2000" b="1" dirty="0" smtClean="0">
                <a:solidFill>
                  <a:srgbClr val="FF0000"/>
                </a:solidFill>
              </a:rPr>
              <a:t>fő – </a:t>
            </a:r>
            <a:r>
              <a:rPr lang="hu-HU" sz="1000" dirty="0" smtClean="0">
                <a:solidFill>
                  <a:srgbClr val="FF0000"/>
                </a:solidFill>
              </a:rPr>
              <a:t>15 024 </a:t>
            </a:r>
            <a:r>
              <a:rPr lang="hu-HU" sz="1200" dirty="0" smtClean="0">
                <a:solidFill>
                  <a:srgbClr val="FF0000"/>
                </a:solidFill>
              </a:rPr>
              <a:t>19 </a:t>
            </a:r>
            <a:r>
              <a:rPr lang="hu-HU" sz="1200" dirty="0">
                <a:solidFill>
                  <a:srgbClr val="FF0000"/>
                </a:solidFill>
              </a:rPr>
              <a:t>174 </a:t>
            </a:r>
            <a:r>
              <a:rPr lang="hu-HU" sz="1200" dirty="0" smtClean="0">
                <a:solidFill>
                  <a:srgbClr val="FF0000"/>
                </a:solidFill>
              </a:rPr>
              <a:t>  </a:t>
            </a:r>
            <a:r>
              <a:rPr lang="hu-HU" sz="1400" dirty="0" smtClean="0">
                <a:solidFill>
                  <a:srgbClr val="FF0000"/>
                </a:solidFill>
              </a:rPr>
              <a:t>18 </a:t>
            </a:r>
            <a:r>
              <a:rPr lang="hu-HU" sz="1400" dirty="0">
                <a:solidFill>
                  <a:srgbClr val="FF0000"/>
                </a:solidFill>
              </a:rPr>
              <a:t>801 </a:t>
            </a:r>
            <a:r>
              <a:rPr lang="hu-HU" sz="1400" dirty="0" smtClean="0">
                <a:solidFill>
                  <a:srgbClr val="FF0000"/>
                </a:solidFill>
              </a:rPr>
              <a:t> </a:t>
            </a:r>
            <a:r>
              <a:rPr lang="hu-HU" sz="1600" dirty="0" smtClean="0">
                <a:solidFill>
                  <a:srgbClr val="FF0000"/>
                </a:solidFill>
              </a:rPr>
              <a:t>17 140 </a:t>
            </a:r>
            <a:r>
              <a:rPr lang="hu-HU" dirty="0" smtClean="0">
                <a:solidFill>
                  <a:srgbClr val="FF0000"/>
                </a:solidFill>
              </a:rPr>
              <a:t>19 029  </a:t>
            </a:r>
            <a:r>
              <a:rPr lang="hu-HU" sz="2000" b="1" dirty="0" smtClean="0">
                <a:solidFill>
                  <a:srgbClr val="FF0000"/>
                </a:solidFill>
              </a:rPr>
              <a:t>vizsgáról</a:t>
            </a:r>
          </a:p>
          <a:p>
            <a:pPr marL="342900" indent="-342900" algn="ctr">
              <a:spcBef>
                <a:spcPct val="20000"/>
              </a:spcBef>
            </a:pPr>
            <a:endParaRPr lang="hu-HU" sz="2000" b="1" dirty="0">
              <a:solidFill>
                <a:srgbClr val="FF0000"/>
              </a:solidFill>
            </a:endParaRPr>
          </a:p>
        </p:txBody>
      </p:sp>
      <p:sp>
        <p:nvSpPr>
          <p:cNvPr id="25605" name="Rectangle 5"/>
          <p:cNvSpPr>
            <a:spLocks noChangeArrowheads="1"/>
          </p:cNvSpPr>
          <p:nvPr/>
        </p:nvSpPr>
        <p:spPr bwMode="auto">
          <a:xfrm>
            <a:off x="395288" y="1916113"/>
            <a:ext cx="8497192" cy="1801812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/>
            <a:r>
              <a:rPr lang="hu-HU" sz="2000" b="1" dirty="0">
                <a:solidFill>
                  <a:srgbClr val="FF0000"/>
                </a:solidFill>
              </a:rPr>
              <a:t>Az összes értékelt tantárgyi vizsga: </a:t>
            </a:r>
          </a:p>
          <a:p>
            <a:pPr marL="342900" indent="-342900" algn="ctr"/>
            <a:r>
              <a:rPr lang="hu-HU" sz="1400" i="1" dirty="0" smtClean="0">
                <a:solidFill>
                  <a:srgbClr val="FF0000"/>
                </a:solidFill>
              </a:rPr>
              <a:t>529 </a:t>
            </a:r>
            <a:r>
              <a:rPr lang="hu-HU" sz="1400" i="1" dirty="0">
                <a:solidFill>
                  <a:srgbClr val="FF0000"/>
                </a:solidFill>
              </a:rPr>
              <a:t>375   </a:t>
            </a:r>
            <a:r>
              <a:rPr lang="hu-HU" sz="1400" i="1" dirty="0" smtClean="0">
                <a:solidFill>
                  <a:srgbClr val="FF0000"/>
                </a:solidFill>
              </a:rPr>
              <a:t>  </a:t>
            </a:r>
            <a:r>
              <a:rPr lang="hu-HU" sz="1400" i="1" dirty="0">
                <a:solidFill>
                  <a:srgbClr val="FF0000"/>
                </a:solidFill>
              </a:rPr>
              <a:t>532 166  </a:t>
            </a:r>
            <a:r>
              <a:rPr lang="hu-HU" sz="1400" i="1" dirty="0" smtClean="0">
                <a:solidFill>
                  <a:srgbClr val="FF0000"/>
                </a:solidFill>
              </a:rPr>
              <a:t>  </a:t>
            </a:r>
            <a:r>
              <a:rPr lang="hu-HU" sz="1600" i="1" dirty="0">
                <a:solidFill>
                  <a:srgbClr val="FF0000"/>
                </a:solidFill>
              </a:rPr>
              <a:t>521 </a:t>
            </a:r>
            <a:r>
              <a:rPr lang="hu-HU" sz="1600" i="1" dirty="0" smtClean="0">
                <a:solidFill>
                  <a:srgbClr val="FF0000"/>
                </a:solidFill>
              </a:rPr>
              <a:t>032  </a:t>
            </a:r>
            <a:r>
              <a:rPr lang="hu-HU" i="1" dirty="0" smtClean="0">
                <a:solidFill>
                  <a:srgbClr val="FF0000"/>
                </a:solidFill>
              </a:rPr>
              <a:t>501 803 </a:t>
            </a:r>
            <a:r>
              <a:rPr lang="hu-HU" sz="2000" b="1" dirty="0" smtClean="0">
                <a:solidFill>
                  <a:srgbClr val="FF0000"/>
                </a:solidFill>
              </a:rPr>
              <a:t>481 668</a:t>
            </a:r>
            <a:endParaRPr lang="hu-HU" sz="2000" b="1" dirty="0">
              <a:solidFill>
                <a:srgbClr val="FF0000"/>
              </a:solidFill>
            </a:endParaRPr>
          </a:p>
          <a:p>
            <a:pPr marL="742950" lvl="1" indent="-285750"/>
            <a:r>
              <a:rPr lang="hu-HU" b="1" i="1" dirty="0">
                <a:solidFill>
                  <a:srgbClr val="FF0000"/>
                </a:solidFill>
              </a:rPr>
              <a:t>- középszintű tantárgyi </a:t>
            </a:r>
            <a:r>
              <a:rPr lang="hu-HU" b="1" i="1" dirty="0" smtClean="0">
                <a:solidFill>
                  <a:srgbClr val="FF0000"/>
                </a:solidFill>
              </a:rPr>
              <a:t>vizsga: </a:t>
            </a:r>
            <a:r>
              <a:rPr lang="hu-HU" sz="1400" i="1" dirty="0" smtClean="0">
                <a:solidFill>
                  <a:srgbClr val="FF0000"/>
                </a:solidFill>
              </a:rPr>
              <a:t>447 </a:t>
            </a:r>
            <a:r>
              <a:rPr lang="hu-HU" sz="1400" i="1" dirty="0">
                <a:solidFill>
                  <a:srgbClr val="FF0000"/>
                </a:solidFill>
              </a:rPr>
              <a:t>855   443 051   </a:t>
            </a:r>
            <a:r>
              <a:rPr lang="hu-HU" sz="1600" i="1" dirty="0" smtClean="0">
                <a:solidFill>
                  <a:srgbClr val="FF0000"/>
                </a:solidFill>
              </a:rPr>
              <a:t>423 307  </a:t>
            </a:r>
            <a:r>
              <a:rPr lang="hu-HU" i="1" dirty="0" smtClean="0">
                <a:solidFill>
                  <a:srgbClr val="FF0000"/>
                </a:solidFill>
              </a:rPr>
              <a:t>402 393  </a:t>
            </a:r>
            <a:r>
              <a:rPr lang="hu-HU" sz="2000" b="1" dirty="0" smtClean="0">
                <a:solidFill>
                  <a:srgbClr val="FF0000"/>
                </a:solidFill>
              </a:rPr>
              <a:t>377 736</a:t>
            </a:r>
            <a:endParaRPr lang="hu-HU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b="1" i="1" dirty="0">
                <a:solidFill>
                  <a:srgbClr val="FF0000"/>
                </a:solidFill>
              </a:rPr>
              <a:t>- emelt szintű tantárgyi </a:t>
            </a:r>
            <a:r>
              <a:rPr lang="hu-HU" b="1" i="1" dirty="0" smtClean="0">
                <a:solidFill>
                  <a:srgbClr val="FF0000"/>
                </a:solidFill>
              </a:rPr>
              <a:t>vizsga: </a:t>
            </a:r>
            <a:r>
              <a:rPr lang="hu-HU" sz="1400" i="1" dirty="0" smtClean="0">
                <a:solidFill>
                  <a:srgbClr val="FF0000"/>
                </a:solidFill>
              </a:rPr>
              <a:t>26 </a:t>
            </a:r>
            <a:r>
              <a:rPr lang="hu-HU" sz="1400" i="1" dirty="0">
                <a:solidFill>
                  <a:srgbClr val="FF0000"/>
                </a:solidFill>
              </a:rPr>
              <a:t>953     30 774     </a:t>
            </a:r>
            <a:r>
              <a:rPr lang="hu-HU" sz="1600" i="1" dirty="0">
                <a:solidFill>
                  <a:srgbClr val="FF0000"/>
                </a:solidFill>
              </a:rPr>
              <a:t>36 </a:t>
            </a:r>
            <a:r>
              <a:rPr lang="hu-HU" sz="1600" i="1" dirty="0" smtClean="0">
                <a:solidFill>
                  <a:srgbClr val="FF0000"/>
                </a:solidFill>
              </a:rPr>
              <a:t>867    </a:t>
            </a:r>
            <a:r>
              <a:rPr lang="hu-HU" i="1" dirty="0" smtClean="0">
                <a:solidFill>
                  <a:srgbClr val="FF0000"/>
                </a:solidFill>
              </a:rPr>
              <a:t>38 717   </a:t>
            </a:r>
            <a:r>
              <a:rPr lang="hu-HU" sz="2000" b="1" dirty="0" smtClean="0">
                <a:solidFill>
                  <a:srgbClr val="FF0000"/>
                </a:solidFill>
              </a:rPr>
              <a:t>41 124</a:t>
            </a:r>
            <a:endParaRPr lang="hu-HU" sz="2000" b="1" dirty="0">
              <a:solidFill>
                <a:srgbClr val="FF0000"/>
              </a:solidFill>
            </a:endParaRPr>
          </a:p>
          <a:p>
            <a:pPr marL="742950" lvl="1" indent="-285750">
              <a:spcBef>
                <a:spcPct val="10000"/>
              </a:spcBef>
            </a:pPr>
            <a:r>
              <a:rPr lang="hu-HU" sz="1600" b="1" i="1" dirty="0">
                <a:solidFill>
                  <a:srgbClr val="FF0000"/>
                </a:solidFill>
              </a:rPr>
              <a:t>- korábbi vizsgaeredmények </a:t>
            </a:r>
            <a:r>
              <a:rPr lang="hu-HU" sz="1600" b="1" i="1" dirty="0" smtClean="0">
                <a:solidFill>
                  <a:srgbClr val="FF0000"/>
                </a:solidFill>
              </a:rPr>
              <a:t>beszámítása: </a:t>
            </a:r>
            <a:r>
              <a:rPr lang="hu-HU" sz="1200" i="1" dirty="0" smtClean="0">
                <a:solidFill>
                  <a:srgbClr val="FF0000"/>
                </a:solidFill>
              </a:rPr>
              <a:t>54 </a:t>
            </a:r>
            <a:r>
              <a:rPr lang="hu-HU" sz="1200" i="1" dirty="0">
                <a:solidFill>
                  <a:srgbClr val="FF0000"/>
                </a:solidFill>
              </a:rPr>
              <a:t>567  </a:t>
            </a:r>
            <a:r>
              <a:rPr lang="hu-HU" sz="1400" i="1" dirty="0">
                <a:solidFill>
                  <a:srgbClr val="FF0000"/>
                </a:solidFill>
              </a:rPr>
              <a:t>58 341  </a:t>
            </a:r>
            <a:r>
              <a:rPr lang="hu-HU" sz="1600" i="1" dirty="0">
                <a:solidFill>
                  <a:srgbClr val="FF0000"/>
                </a:solidFill>
              </a:rPr>
              <a:t>60 </a:t>
            </a:r>
            <a:r>
              <a:rPr lang="hu-HU" sz="1600" i="1" dirty="0" smtClean="0">
                <a:solidFill>
                  <a:srgbClr val="FF0000"/>
                </a:solidFill>
              </a:rPr>
              <a:t>858</a:t>
            </a:r>
            <a:r>
              <a:rPr lang="hu-HU" i="1" dirty="0" smtClean="0">
                <a:solidFill>
                  <a:srgbClr val="FF0000"/>
                </a:solidFill>
              </a:rPr>
              <a:t>  60 693 </a:t>
            </a:r>
            <a:r>
              <a:rPr lang="hu-HU" sz="2000" b="1" dirty="0" smtClean="0">
                <a:solidFill>
                  <a:srgbClr val="FF0000"/>
                </a:solidFill>
              </a:rPr>
              <a:t>62 808</a:t>
            </a:r>
            <a:endParaRPr lang="hu-HU" sz="20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ChangeArrowheads="1"/>
          </p:cNvSpPr>
          <p:nvPr/>
        </p:nvSpPr>
        <p:spPr bwMode="auto">
          <a:xfrm>
            <a:off x="1692275" y="404813"/>
            <a:ext cx="6192838" cy="936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/>
              <a:t>„Új” vizsgafajták</a:t>
            </a:r>
          </a:p>
        </p:txBody>
      </p:sp>
      <p:sp>
        <p:nvSpPr>
          <p:cNvPr id="26627" name="Rectangle 3"/>
          <p:cNvSpPr>
            <a:spLocks noChangeArrowheads="1"/>
          </p:cNvSpPr>
          <p:nvPr/>
        </p:nvSpPr>
        <p:spPr bwMode="auto">
          <a:xfrm>
            <a:off x="395536" y="1268761"/>
            <a:ext cx="8424936" cy="4464496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>
              <a:spcBef>
                <a:spcPct val="20000"/>
              </a:spcBef>
            </a:pPr>
            <a:r>
              <a:rPr lang="hu-HU" sz="2800" b="1" dirty="0">
                <a:solidFill>
                  <a:srgbClr val="FF0000"/>
                </a:solidFill>
              </a:rPr>
              <a:t>Vizsgaszámok mentességek nélkül:</a:t>
            </a:r>
          </a:p>
        </p:txBody>
      </p:sp>
      <p:sp>
        <p:nvSpPr>
          <p:cNvPr id="26628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7" name="Táblázat 16"/>
          <p:cNvGraphicFramePr>
            <a:graphicFrameLocks noGrp="1"/>
          </p:cNvGraphicFramePr>
          <p:nvPr/>
        </p:nvGraphicFramePr>
        <p:xfrm>
          <a:off x="539750" y="2708275"/>
          <a:ext cx="5328591" cy="2476565"/>
        </p:xfrm>
        <a:graphic>
          <a:graphicData uri="http://schemas.openxmlformats.org/drawingml/2006/table">
            <a:tbl>
              <a:tblPr/>
              <a:tblGrid>
                <a:gridCol w="1211042"/>
                <a:gridCol w="488991"/>
                <a:gridCol w="752810"/>
                <a:gridCol w="859327"/>
                <a:gridCol w="747708"/>
                <a:gridCol w="1268713"/>
              </a:tblGrid>
              <a:tr h="395890">
                <a:tc>
                  <a:txBody>
                    <a:bodyPr/>
                    <a:lstStyle/>
                    <a:p>
                      <a:pPr algn="l" fontAlgn="b"/>
                      <a:endParaRPr lang="hu-HU" sz="20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2010</a:t>
                      </a:r>
                      <a:endParaRPr lang="hu-HU" sz="11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2011</a:t>
                      </a:r>
                      <a:endParaRPr lang="hu-HU" sz="12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4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2012</a:t>
                      </a:r>
                      <a:endParaRPr lang="hu-HU" sz="14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8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2013</a:t>
                      </a:r>
                      <a:endParaRPr lang="hu-HU" sz="18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20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2014</a:t>
                      </a:r>
                      <a:endParaRPr lang="hu-HU" sz="20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Kiegészítő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4022</a:t>
                      </a:r>
                      <a:endParaRPr lang="hu-HU" sz="1100" b="0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4436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3924</a:t>
                      </a:r>
                      <a:endParaRPr lang="hu-HU" sz="14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3472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4371</a:t>
                      </a:r>
                      <a:endParaRPr lang="hu-HU" sz="20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 w="635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</a:tcPr>
                </a:tc>
              </a:tr>
              <a:tr h="439408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 smtClean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Ismétlő</a:t>
                      </a:r>
                      <a:endParaRPr lang="hu-HU" sz="1600" b="1" i="0" u="none" strike="noStrike" dirty="0">
                        <a:solidFill>
                          <a:srgbClr val="FF0000"/>
                        </a:solidFill>
                        <a:latin typeface="Arial" pitchFamily="34" charset="0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7679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10071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8530</a:t>
                      </a:r>
                      <a:endParaRPr lang="hu-HU" sz="14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5429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6895</a:t>
                      </a:r>
                      <a:endParaRPr lang="hu-HU" sz="20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Szintemelő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6085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8106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10210</a:t>
                      </a:r>
                      <a:endParaRPr lang="hu-HU" sz="14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10049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10414</a:t>
                      </a:r>
                      <a:endParaRPr lang="hu-HU" sz="20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  <a:tr h="547089">
                <a:tc>
                  <a:txBody>
                    <a:bodyPr/>
                    <a:lstStyle/>
                    <a:p>
                      <a:pPr algn="l" fontAlgn="b"/>
                      <a:r>
                        <a:rPr lang="hu-HU" sz="1600" b="1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Előrehozott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1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39124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hu-HU" sz="1200" b="0" i="0" u="none" strike="noStrike" dirty="0">
                          <a:solidFill>
                            <a:srgbClr val="FF0000"/>
                          </a:solidFill>
                          <a:latin typeface="Arial" pitchFamily="34" charset="0"/>
                          <a:cs typeface="Arial" pitchFamily="34" charset="0"/>
                        </a:rPr>
                        <a:t>55865</a:t>
                      </a: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4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54757</a:t>
                      </a:r>
                      <a:endParaRPr lang="hu-HU" sz="14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18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55454</a:t>
                      </a:r>
                      <a:endParaRPr lang="hu-HU" sz="18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marL="0" algn="ctr" defTabSz="914400" rtl="0" eaLnBrk="1" fontAlgn="b" latinLnBrk="0" hangingPunct="1"/>
                      <a:r>
                        <a:rPr lang="hu-HU" sz="2000" b="1" i="0" u="none" strike="noStrike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35819</a:t>
                      </a:r>
                      <a:endParaRPr lang="hu-HU" sz="2000" b="1" i="0" u="none" strike="noStrike" kern="1200" dirty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Arial" pitchFamily="34" charset="0"/>
                      </a:endParaRPr>
                    </a:p>
                  </a:txBody>
                  <a:tcPr marL="0" marR="0" marT="0" marB="0" anchor="b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</a:tr>
            </a:tbl>
          </a:graphicData>
        </a:graphic>
      </p:graphicFrame>
      <p:graphicFrame>
        <p:nvGraphicFramePr>
          <p:cNvPr id="7" name="Diagram 6"/>
          <p:cNvGraphicFramePr/>
          <p:nvPr/>
        </p:nvGraphicFramePr>
        <p:xfrm>
          <a:off x="5471592" y="1196752"/>
          <a:ext cx="3672408" cy="4320480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3"/>
          </a:graphicData>
        </a:graphic>
      </p:graphicFrame>
      <p:graphicFrame>
        <p:nvGraphicFramePr>
          <p:cNvPr id="8" name="Diagram 7"/>
          <p:cNvGraphicFramePr/>
          <p:nvPr/>
        </p:nvGraphicFramePr>
        <p:xfrm>
          <a:off x="5508103" y="2060848"/>
          <a:ext cx="3384377" cy="3456384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4"/>
          </a:graphicData>
        </a:graphic>
      </p:graphicFrame>
      <p:graphicFrame>
        <p:nvGraphicFramePr>
          <p:cNvPr id="9" name="Diagram 8"/>
          <p:cNvGraphicFramePr/>
          <p:nvPr/>
        </p:nvGraphicFramePr>
        <p:xfrm>
          <a:off x="5796136" y="1988840"/>
          <a:ext cx="3170485" cy="3528392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5"/>
          </a:graphicData>
        </a:graphic>
      </p:graphicFrame>
      <p:graphicFrame>
        <p:nvGraphicFramePr>
          <p:cNvPr id="11" name="Diagram 10"/>
          <p:cNvGraphicFramePr/>
          <p:nvPr/>
        </p:nvGraphicFramePr>
        <p:xfrm>
          <a:off x="5292080" y="1484784"/>
          <a:ext cx="3851920" cy="3384376"/>
        </p:xfrm>
        <a:graphic>
          <a:graphicData uri="http://schemas.openxmlformats.org/drawingml/2006/chart">
            <c:chart xmlns:c="http://schemas.openxmlformats.org/drawingml/2006/chart" xmlns:r="http://schemas.openxmlformats.org/officeDocument/2006/relationships" r:id="rId6"/>
          </a:graphicData>
        </a:graphic>
      </p:graphicFrame>
      <p:sp>
        <p:nvSpPr>
          <p:cNvPr id="13" name="Szövegdoboz 12"/>
          <p:cNvSpPr txBox="1"/>
          <p:nvPr/>
        </p:nvSpPr>
        <p:spPr>
          <a:xfrm>
            <a:off x="539552" y="5229200"/>
            <a:ext cx="8064896" cy="4308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hu-HU" sz="1100" dirty="0" smtClean="0">
                <a:solidFill>
                  <a:srgbClr val="FF0000"/>
                </a:solidFill>
                <a:latin typeface="Arial" pitchFamily="34" charset="0"/>
                <a:cs typeface="Arial" pitchFamily="34" charset="0"/>
              </a:rPr>
              <a:t>Az érettségi vizsgaszabályzatnak az előrehozott érettségi vizsgákra vonatkozó  szabályozása 2014. január elsejével megváltozott.</a:t>
            </a:r>
            <a:endParaRPr lang="hu-HU" sz="1100" dirty="0">
              <a:solidFill>
                <a:srgbClr val="FF0000"/>
              </a:solidFill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ChangeArrowheads="1"/>
          </p:cNvSpPr>
          <p:nvPr/>
        </p:nvSpPr>
        <p:spPr bwMode="auto">
          <a:xfrm>
            <a:off x="1187624" y="43500"/>
            <a:ext cx="7164388" cy="7096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 dirty="0"/>
              <a:t>Az előrehozott vizsgák adatai</a:t>
            </a:r>
          </a:p>
        </p:txBody>
      </p:sp>
      <p:sp>
        <p:nvSpPr>
          <p:cNvPr id="27651" name="Rectangle 3"/>
          <p:cNvSpPr>
            <a:spLocks noChangeArrowheads="1"/>
          </p:cNvSpPr>
          <p:nvPr/>
        </p:nvSpPr>
        <p:spPr bwMode="auto">
          <a:xfrm>
            <a:off x="728796" y="677058"/>
            <a:ext cx="7993062" cy="4032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marL="342900" indent="-342900" algn="ctr">
              <a:spcBef>
                <a:spcPct val="20000"/>
              </a:spcBef>
            </a:pPr>
            <a:r>
              <a:rPr lang="hu-HU" sz="2200" b="1" dirty="0">
                <a:solidFill>
                  <a:srgbClr val="FF0000"/>
                </a:solidFill>
              </a:rPr>
              <a:t>Vizsgatárgyankénti vizsgaszámok mentességek nélkül:</a:t>
            </a:r>
          </a:p>
        </p:txBody>
      </p:sp>
      <p:sp>
        <p:nvSpPr>
          <p:cNvPr id="27652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graphicFrame>
        <p:nvGraphicFramePr>
          <p:cNvPr id="113842" name="Group 178"/>
          <p:cNvGraphicFramePr>
            <a:graphicFrameLocks noGrp="1"/>
          </p:cNvGraphicFramePr>
          <p:nvPr/>
        </p:nvGraphicFramePr>
        <p:xfrm>
          <a:off x="4860032" y="1340768"/>
          <a:ext cx="4032448" cy="3995165"/>
        </p:xfrm>
        <a:graphic>
          <a:graphicData uri="http://schemas.openxmlformats.org/drawingml/2006/table">
            <a:tbl>
              <a:tblPr/>
              <a:tblGrid>
                <a:gridCol w="2664296"/>
                <a:gridCol w="1368152"/>
              </a:tblGrid>
              <a:tr h="655886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1765 </a:t>
                      </a: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vizsga</a:t>
                      </a: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  <a:p>
                      <a:pPr marL="0" marR="0" lvl="0" indent="0" algn="l" defTabSz="914400" rtl="0" eaLnBrk="1" fontAlgn="base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Emelt szint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6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kumimoji="0" lang="hu-HU" sz="1600" b="1" i="0" u="sng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Darabszám</a:t>
                      </a: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42423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angol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961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591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német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227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informatika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125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történelem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78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57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biológia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72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181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matematika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01815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kémia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50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magyar nyelv és irodalom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42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testnevelés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30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8204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földrajz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26157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45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5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00"/>
                          </a:solidFill>
                          <a:effectLst/>
                          <a:latin typeface="Arial" pitchFamily="34" charset="0"/>
                        </a:rPr>
                        <a:t>……</a:t>
                      </a:r>
                    </a:p>
                  </a:txBody>
                  <a:tcPr anchor="b" horzOverflow="overflow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5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8" name="Group 156"/>
          <p:cNvGraphicFramePr>
            <a:graphicFrameLocks noGrp="1"/>
          </p:cNvGraphicFramePr>
          <p:nvPr/>
        </p:nvGraphicFramePr>
        <p:xfrm>
          <a:off x="683568" y="1196752"/>
          <a:ext cx="4032448" cy="4955473"/>
        </p:xfrm>
        <a:graphic>
          <a:graphicData uri="http://schemas.openxmlformats.org/drawingml/2006/table">
            <a:tbl>
              <a:tblPr/>
              <a:tblGrid>
                <a:gridCol w="2639192"/>
                <a:gridCol w="1393256"/>
              </a:tblGrid>
              <a:tr h="216024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6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34054 </a:t>
                      </a:r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vizsga </a:t>
                      </a:r>
                      <a:endParaRPr lang="hu-HU" sz="16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rowSpan="2">
                  <a:txBody>
                    <a:bodyPr/>
                    <a:lstStyle/>
                    <a:p>
                      <a:pPr algn="ctr" rtl="0" fontAlgn="b"/>
                      <a:r>
                        <a:rPr lang="hu-HU" sz="1600" b="1" i="0" u="sng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Darabszám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 cap="flat"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1757">
                <a:tc>
                  <a:txBody>
                    <a:bodyPr/>
                    <a:lstStyle/>
                    <a:p>
                      <a:pPr algn="l" rtl="0" fontAlgn="t"/>
                      <a:r>
                        <a:rPr lang="hu-HU" sz="1600" b="1" i="0" u="sng" strike="noStrike">
                          <a:solidFill>
                            <a:srgbClr val="FFFF00"/>
                          </a:solidFill>
                          <a:latin typeface="Arial"/>
                        </a:rPr>
                        <a:t>Középszint</a:t>
                      </a:r>
                    </a:p>
                  </a:txBody>
                  <a:tcPr marL="9525" marR="9525" marT="9525" marB="0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 vMerge="1">
                  <a:txBody>
                    <a:bodyPr/>
                    <a:lstStyle/>
                    <a:p>
                      <a:endParaRPr lang="hu-HU"/>
                    </a:p>
                  </a:txBody>
                  <a:tcPr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310083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angol nyelv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10716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informatika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8676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448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német nyelv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3733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történelem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3136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74488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magyar nyelv és irodalom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2970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matematika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1752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földrajz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676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biológia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509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testnevelés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413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társadalomismeret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126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fizika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75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rajz és vizuális kultúra 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73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97080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emberismeret és etika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20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69212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>
                          <a:solidFill>
                            <a:srgbClr val="FFFF00"/>
                          </a:solidFill>
                          <a:latin typeface="Arial"/>
                        </a:rPr>
                        <a:t> kémia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18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04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 ének-zene </a:t>
                      </a: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r>
                        <a:rPr lang="hu-HU" sz="1500" b="1" i="0" u="none" strike="noStrike" dirty="0">
                          <a:solidFill>
                            <a:srgbClr val="FFFF00"/>
                          </a:solidFill>
                          <a:latin typeface="Arial"/>
                        </a:rPr>
                        <a:t>6</a:t>
                      </a: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  <a:tr h="281046">
                <a:tc>
                  <a:txBody>
                    <a:bodyPr/>
                    <a:lstStyle/>
                    <a:p>
                      <a:pPr algn="l" rtl="0" fontAlgn="b"/>
                      <a:r>
                        <a:rPr lang="hu-HU" sz="1500" b="1" i="0" u="none" strike="noStrike" dirty="0" smtClean="0">
                          <a:solidFill>
                            <a:srgbClr val="FFFF00"/>
                          </a:solidFill>
                          <a:latin typeface="Arial"/>
                        </a:rPr>
                        <a:t>…..</a:t>
                      </a:r>
                      <a:endParaRPr lang="hu-HU" sz="1500" b="1" i="0" u="none" strike="noStrike" dirty="0">
                        <a:solidFill>
                          <a:srgbClr val="FFFF00"/>
                        </a:solidFill>
                        <a:latin typeface="Arial"/>
                      </a:endParaRPr>
                    </a:p>
                  </a:txBody>
                  <a:tcPr marL="9525" marR="9525" marT="9525" marB="0" anchor="b">
                    <a:lnL cap="flat">
                      <a:noFill/>
                    </a:lnL>
                    <a:lnR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  <a:tc>
                  <a:txBody>
                    <a:bodyPr/>
                    <a:lstStyle/>
                    <a:p>
                      <a:pPr algn="ctr" rtl="0" fontAlgn="b"/>
                      <a:endParaRPr lang="hu-HU" sz="1500" b="1" i="0" u="none" strike="noStrike" kern="1200" dirty="0">
                        <a:solidFill>
                          <a:srgbClr val="FFFF00"/>
                        </a:solidFill>
                        <a:latin typeface="Arial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>
                      <a:noFill/>
                    </a:lnL>
                    <a:lnR cap="flat">
                      <a:noFill/>
                    </a:lnR>
                    <a:lnT>
                      <a:noFill/>
                    </a:lnT>
                    <a:lnB cap="flat">
                      <a:noFill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00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 Box 4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28675" name="Rectangle 6"/>
          <p:cNvSpPr>
            <a:spLocks noChangeArrowheads="1"/>
          </p:cNvSpPr>
          <p:nvPr/>
        </p:nvSpPr>
        <p:spPr bwMode="auto">
          <a:xfrm>
            <a:off x="1258888" y="333375"/>
            <a:ext cx="7077075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3000" b="1">
                <a:solidFill>
                  <a:schemeClr val="tx2"/>
                </a:solidFill>
              </a:rPr>
              <a:t>Az írásbeli feladatlapok eljuttatása a középiskolákba</a:t>
            </a:r>
          </a:p>
        </p:txBody>
      </p:sp>
      <p:sp>
        <p:nvSpPr>
          <p:cNvPr id="28676" name="Text Box 8"/>
          <p:cNvSpPr txBox="1">
            <a:spLocks noChangeArrowheads="1"/>
          </p:cNvSpPr>
          <p:nvPr/>
        </p:nvSpPr>
        <p:spPr bwMode="auto">
          <a:xfrm>
            <a:off x="5292725" y="2133600"/>
            <a:ext cx="3024188" cy="646331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 smtClean="0">
                <a:solidFill>
                  <a:srgbClr val="FFFF00"/>
                </a:solidFill>
              </a:rPr>
              <a:t>Járási</a:t>
            </a:r>
            <a:br>
              <a:rPr lang="hu-HU" b="1" dirty="0" smtClean="0">
                <a:solidFill>
                  <a:srgbClr val="FFFF00"/>
                </a:solidFill>
              </a:rPr>
            </a:br>
            <a:r>
              <a:rPr lang="hu-HU" b="1" dirty="0" smtClean="0">
                <a:solidFill>
                  <a:srgbClr val="FFFF00"/>
                </a:solidFill>
              </a:rPr>
              <a:t>kormányhivatalok</a:t>
            </a:r>
            <a:endParaRPr lang="hu-HU" b="1" dirty="0">
              <a:solidFill>
                <a:srgbClr val="FFFF00"/>
              </a:solidFill>
            </a:endParaRPr>
          </a:p>
        </p:txBody>
      </p:sp>
      <p:sp>
        <p:nvSpPr>
          <p:cNvPr id="28677" name="Text Box 9"/>
          <p:cNvSpPr txBox="1">
            <a:spLocks noChangeArrowheads="1"/>
          </p:cNvSpPr>
          <p:nvPr/>
        </p:nvSpPr>
        <p:spPr bwMode="auto">
          <a:xfrm>
            <a:off x="539750" y="1773238"/>
            <a:ext cx="3240088" cy="37623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 dirty="0">
                <a:solidFill>
                  <a:srgbClr val="FF0000"/>
                </a:solidFill>
              </a:rPr>
              <a:t>Zárt technológiájú szállítás</a:t>
            </a:r>
          </a:p>
        </p:txBody>
      </p:sp>
      <p:sp>
        <p:nvSpPr>
          <p:cNvPr id="28678" name="Arc 10"/>
          <p:cNvSpPr>
            <a:spLocks/>
          </p:cNvSpPr>
          <p:nvPr/>
        </p:nvSpPr>
        <p:spPr bwMode="auto">
          <a:xfrm>
            <a:off x="3851275" y="1916113"/>
            <a:ext cx="1368425" cy="360362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79" name="Text Box 11"/>
          <p:cNvSpPr txBox="1">
            <a:spLocks noChangeArrowheads="1"/>
          </p:cNvSpPr>
          <p:nvPr/>
        </p:nvSpPr>
        <p:spPr bwMode="auto">
          <a:xfrm>
            <a:off x="5867400" y="4437063"/>
            <a:ext cx="2735263" cy="466725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sz="2400" b="1">
                <a:solidFill>
                  <a:srgbClr val="FF0000"/>
                </a:solidFill>
              </a:rPr>
              <a:t>KÖZÉPISKOLÁK</a:t>
            </a:r>
          </a:p>
        </p:txBody>
      </p:sp>
      <p:sp>
        <p:nvSpPr>
          <p:cNvPr id="28680" name="Arc 13"/>
          <p:cNvSpPr>
            <a:spLocks/>
          </p:cNvSpPr>
          <p:nvPr/>
        </p:nvSpPr>
        <p:spPr bwMode="auto">
          <a:xfrm flipH="1" flipV="1">
            <a:off x="5364163" y="2997200"/>
            <a:ext cx="503237" cy="1295400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/>
            <a:tailEnd type="triangle" w="med" len="med"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1" name="Text Box 14"/>
          <p:cNvSpPr txBox="1">
            <a:spLocks noChangeArrowheads="1"/>
          </p:cNvSpPr>
          <p:nvPr/>
        </p:nvSpPr>
        <p:spPr bwMode="auto">
          <a:xfrm>
            <a:off x="4067175" y="3860800"/>
            <a:ext cx="15843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Ellenőrzés</a:t>
            </a:r>
          </a:p>
        </p:txBody>
      </p:sp>
      <p:sp>
        <p:nvSpPr>
          <p:cNvPr id="28682" name="Line 16"/>
          <p:cNvSpPr>
            <a:spLocks noChangeShapeType="1"/>
          </p:cNvSpPr>
          <p:nvPr/>
        </p:nvSpPr>
        <p:spPr bwMode="auto">
          <a:xfrm flipV="1">
            <a:off x="1042988" y="2133600"/>
            <a:ext cx="0" cy="4318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3" name="Line 17"/>
          <p:cNvSpPr>
            <a:spLocks noChangeShapeType="1"/>
          </p:cNvSpPr>
          <p:nvPr/>
        </p:nvSpPr>
        <p:spPr bwMode="auto">
          <a:xfrm>
            <a:off x="6227763" y="2997200"/>
            <a:ext cx="720725" cy="1295400"/>
          </a:xfrm>
          <a:prstGeom prst="line">
            <a:avLst/>
          </a:prstGeom>
          <a:noFill/>
          <a:ln w="76200">
            <a:solidFill>
              <a:schemeClr val="tx1"/>
            </a:solidFill>
            <a:round/>
            <a:headEnd type="triangle" w="med" len="med"/>
            <a:tailEnd type="triangle" w="med" len="med"/>
          </a:ln>
        </p:spPr>
        <p:txBody>
          <a:bodyPr/>
          <a:lstStyle/>
          <a:p>
            <a:endParaRPr lang="hu-HU"/>
          </a:p>
        </p:txBody>
      </p:sp>
      <p:sp>
        <p:nvSpPr>
          <p:cNvPr id="28684" name="Text Box 18"/>
          <p:cNvSpPr txBox="1">
            <a:spLocks noChangeArrowheads="1"/>
          </p:cNvSpPr>
          <p:nvPr/>
        </p:nvSpPr>
        <p:spPr bwMode="auto">
          <a:xfrm>
            <a:off x="7019925" y="3644900"/>
            <a:ext cx="1944688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Napi tételátvétel</a:t>
            </a:r>
          </a:p>
        </p:txBody>
      </p:sp>
      <p:sp>
        <p:nvSpPr>
          <p:cNvPr id="28685" name="Arc 19"/>
          <p:cNvSpPr>
            <a:spLocks/>
          </p:cNvSpPr>
          <p:nvPr/>
        </p:nvSpPr>
        <p:spPr bwMode="auto">
          <a:xfrm rot="13400142" flipH="1">
            <a:off x="3165475" y="1647825"/>
            <a:ext cx="1733550" cy="1833563"/>
          </a:xfrm>
          <a:custGeom>
            <a:avLst/>
            <a:gdLst>
              <a:gd name="T0" fmla="*/ 0 w 21600"/>
              <a:gd name="T1" fmla="*/ 0 h 21600"/>
              <a:gd name="T2" fmla="*/ 2147483647 w 21600"/>
              <a:gd name="T3" fmla="*/ 2147483647 h 21600"/>
              <a:gd name="T4" fmla="*/ 0 w 21600"/>
              <a:gd name="T5" fmla="*/ 2147483647 h 21600"/>
              <a:gd name="T6" fmla="*/ 0 60000 65536"/>
              <a:gd name="T7" fmla="*/ 0 60000 65536"/>
              <a:gd name="T8" fmla="*/ 0 60000 65536"/>
              <a:gd name="T9" fmla="*/ 0 w 21600"/>
              <a:gd name="T10" fmla="*/ 0 h 21600"/>
              <a:gd name="T11" fmla="*/ 21600 w 21600"/>
              <a:gd name="T12" fmla="*/ 21600 h 21600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21600" h="21600" fill="none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</a:path>
              <a:path w="21600" h="21600" stroke="0" extrusionOk="0">
                <a:moveTo>
                  <a:pt x="-1" y="0"/>
                </a:moveTo>
                <a:cubicBezTo>
                  <a:pt x="11929" y="0"/>
                  <a:pt x="21600" y="9670"/>
                  <a:pt x="21600" y="21600"/>
                </a:cubicBezTo>
                <a:lnTo>
                  <a:pt x="0" y="21600"/>
                </a:lnTo>
                <a:close/>
              </a:path>
            </a:pathLst>
          </a:custGeom>
          <a:noFill/>
          <a:ln w="76200">
            <a:solidFill>
              <a:srgbClr val="FF0000"/>
            </a:solidFill>
            <a:round/>
            <a:headEnd type="triangle" w="med" len="med"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86" name="Text Box 20"/>
          <p:cNvSpPr txBox="1">
            <a:spLocks noChangeArrowheads="1"/>
          </p:cNvSpPr>
          <p:nvPr/>
        </p:nvSpPr>
        <p:spPr bwMode="auto">
          <a:xfrm>
            <a:off x="2843213" y="3141663"/>
            <a:ext cx="2376487" cy="3683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Módosítás, pótlás</a:t>
            </a:r>
          </a:p>
        </p:txBody>
      </p:sp>
      <p:sp>
        <p:nvSpPr>
          <p:cNvPr id="28687" name="Text Box 21"/>
          <p:cNvSpPr txBox="1">
            <a:spLocks noChangeArrowheads="1"/>
          </p:cNvSpPr>
          <p:nvPr/>
        </p:nvSpPr>
        <p:spPr bwMode="auto">
          <a:xfrm>
            <a:off x="1979613" y="4437063"/>
            <a:ext cx="1871662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/>
          </a:p>
        </p:txBody>
      </p:sp>
      <p:sp>
        <p:nvSpPr>
          <p:cNvPr id="28688" name="Text Box 23"/>
          <p:cNvSpPr txBox="1">
            <a:spLocks noChangeArrowheads="1"/>
          </p:cNvSpPr>
          <p:nvPr/>
        </p:nvSpPr>
        <p:spPr bwMode="auto">
          <a:xfrm>
            <a:off x="5292725" y="5084763"/>
            <a:ext cx="3455988" cy="788987"/>
          </a:xfrm>
          <a:prstGeom prst="rect">
            <a:avLst/>
          </a:prstGeom>
          <a:solidFill>
            <a:srgbClr val="FFFF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Őrzés (csak 1 napi adag)</a:t>
            </a:r>
          </a:p>
          <a:p>
            <a:pPr>
              <a:spcBef>
                <a:spcPct val="50000"/>
              </a:spcBef>
            </a:pPr>
            <a:r>
              <a:rPr lang="hu-HU" b="1">
                <a:solidFill>
                  <a:srgbClr val="FF0000"/>
                </a:solidFill>
              </a:rPr>
              <a:t>Bontás bizottság előtt</a:t>
            </a:r>
          </a:p>
        </p:txBody>
      </p:sp>
      <p:sp>
        <p:nvSpPr>
          <p:cNvPr id="28689" name="AutoShape 24"/>
          <p:cNvSpPr>
            <a:spLocks noChangeArrowheads="1"/>
          </p:cNvSpPr>
          <p:nvPr/>
        </p:nvSpPr>
        <p:spPr bwMode="auto">
          <a:xfrm flipH="1">
            <a:off x="611188" y="5157788"/>
            <a:ext cx="1439862" cy="647700"/>
          </a:xfrm>
          <a:prstGeom prst="curvedUp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90" name="AutoShape 25"/>
          <p:cNvSpPr>
            <a:spLocks noChangeArrowheads="1"/>
          </p:cNvSpPr>
          <p:nvPr/>
        </p:nvSpPr>
        <p:spPr bwMode="auto">
          <a:xfrm>
            <a:off x="684213" y="4292600"/>
            <a:ext cx="1439862" cy="647700"/>
          </a:xfrm>
          <a:prstGeom prst="curvedDownArrow">
            <a:avLst>
              <a:gd name="adj1" fmla="val 44461"/>
              <a:gd name="adj2" fmla="val 88922"/>
              <a:gd name="adj3" fmla="val 33333"/>
            </a:avLst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hu-HU"/>
          </a:p>
        </p:txBody>
      </p:sp>
      <p:sp>
        <p:nvSpPr>
          <p:cNvPr id="28691" name="Text Box 26"/>
          <p:cNvSpPr txBox="1">
            <a:spLocks noChangeArrowheads="1"/>
          </p:cNvSpPr>
          <p:nvPr/>
        </p:nvSpPr>
        <p:spPr bwMode="auto">
          <a:xfrm>
            <a:off x="2627313" y="4581525"/>
            <a:ext cx="1800225" cy="1200150"/>
          </a:xfrm>
          <a:prstGeom prst="rect">
            <a:avLst/>
          </a:prstGeom>
          <a:solidFill>
            <a:srgbClr val="FF0000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hu-HU" b="1" dirty="0">
                <a:solidFill>
                  <a:srgbClr val="FFFF00"/>
                </a:solidFill>
              </a:rPr>
              <a:t>Az öt legnépesebb vizsgatárgy esetében</a:t>
            </a:r>
          </a:p>
        </p:txBody>
      </p:sp>
      <p:pic>
        <p:nvPicPr>
          <p:cNvPr id="28692" name="Picture 4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23850" y="2565400"/>
            <a:ext cx="2447925" cy="7921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869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6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86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689" grpId="0" animBg="1"/>
      <p:bldP spid="28690" grpId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Rectangle 5"/>
          <p:cNvSpPr>
            <a:spLocks noGrp="1" noChangeArrowheads="1"/>
          </p:cNvSpPr>
          <p:nvPr>
            <p:ph type="title"/>
          </p:nvPr>
        </p:nvSpPr>
        <p:spPr>
          <a:xfrm>
            <a:off x="1476375" y="476250"/>
            <a:ext cx="6264275" cy="576263"/>
          </a:xfrm>
        </p:spPr>
        <p:txBody>
          <a:bodyPr/>
          <a:lstStyle/>
          <a:p>
            <a:pPr eaLnBrk="1" hangingPunct="1"/>
            <a:r>
              <a:rPr lang="hu-HU" sz="3000" b="1" dirty="0" smtClean="0"/>
              <a:t>Érettségi adminisztráció</a:t>
            </a:r>
          </a:p>
        </p:txBody>
      </p:sp>
      <p:sp>
        <p:nvSpPr>
          <p:cNvPr id="29699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755650" y="1196975"/>
            <a:ext cx="7991475" cy="4824314"/>
          </a:xfrm>
          <a:solidFill>
            <a:srgbClr val="FFFF00"/>
          </a:solidFill>
          <a:ln>
            <a:solidFill>
              <a:schemeClr val="tx1"/>
            </a:solidFill>
          </a:ln>
        </p:spPr>
        <p:txBody>
          <a:bodyPr/>
          <a:lstStyle/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Az Érettségi szoftver fejlesztése</a:t>
            </a:r>
          </a:p>
          <a:p>
            <a:pPr marL="0" indent="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A vizsgaszabályzat előrehozott vizsgákra vonatkozó változásai miatt  az érettségi szoftver jelentős mértékű átalakítására volt szükség.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Néhány tipikus hiba az adminisztráció során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Korábbi vizsgaeredmények rögzítésének elmaradása, vagy nem megfelelő rögzítése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A nyelvvizsga egyenértékűség záradékok nem megfelelő rögzítése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dirty="0" smtClean="0">
                <a:solidFill>
                  <a:srgbClr val="FF0000"/>
                </a:solidFill>
              </a:rPr>
              <a:t>SNI mentességgel megszerzett eredmények nem megfelelő adminisztrációja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800" b="1" dirty="0" smtClean="0">
                <a:solidFill>
                  <a:srgbClr val="FF0000"/>
                </a:solidFill>
              </a:rPr>
              <a:t>Az iskolai módosítási kérelmek száma :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2010-ben: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1417 kérelem, 2357 vizsgázóra vonatkozóan (713 iskola),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 alapadatok módosítása:  1377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2011-ben: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1606 kérelem, 2464 vizsgázóra vonatkozóan (750 iskola), 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 alapadatok módosítása:  2031 kérelem</a:t>
            </a:r>
            <a:endParaRPr lang="hu-HU" sz="16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2012-ben: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1881 kérelem, 2778 vizsgázóra vonatkozóan (622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alapadatok módosítása: 1828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2013-ban: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vizsgajelentkezések módosítása: 2318 kérelem, 3228 vizsgázóra vonatkozóan (656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200" dirty="0" smtClean="0">
                <a:solidFill>
                  <a:srgbClr val="FF0000"/>
                </a:solidFill>
              </a:rPr>
              <a:t>    alapadatok módosítása: 1478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2014-ben:</a:t>
            </a:r>
          </a:p>
          <a:p>
            <a:pPr marL="177800" indent="-177800" eaLnBrk="1" hangingPunct="1">
              <a:lnSpc>
                <a:spcPct val="80000"/>
              </a:lnSpc>
              <a:buFontTx/>
              <a:buChar char="-"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vizsgajelentkezések módosítása: 1713 kérelem, 2194 vizsgázóra vonatkozóan (609 iskola)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r>
              <a:rPr lang="hu-HU" sz="1400" b="1" dirty="0" smtClean="0">
                <a:solidFill>
                  <a:srgbClr val="FF0000"/>
                </a:solidFill>
              </a:rPr>
              <a:t>    alapadatok módosítása: 989 kérelem</a:t>
            </a: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200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  <a:p>
            <a:pPr marL="177800" indent="-177800" eaLnBrk="1" hangingPunct="1">
              <a:lnSpc>
                <a:spcPct val="80000"/>
              </a:lnSpc>
              <a:buFontTx/>
              <a:buNone/>
              <a:defRPr/>
            </a:pPr>
            <a:endParaRPr lang="hu-HU" sz="1400" b="1" dirty="0" smtClean="0">
              <a:solidFill>
                <a:srgbClr val="FF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Rectangle 2"/>
          <p:cNvSpPr>
            <a:spLocks noChangeArrowheads="1"/>
          </p:cNvSpPr>
          <p:nvPr/>
        </p:nvSpPr>
        <p:spPr bwMode="auto">
          <a:xfrm>
            <a:off x="2740025" y="0"/>
            <a:ext cx="3657600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endParaRPr lang="hu-HU" sz="3600" b="1">
              <a:solidFill>
                <a:srgbClr val="D40026"/>
              </a:solidFill>
            </a:endParaRPr>
          </a:p>
        </p:txBody>
      </p:sp>
      <p:sp>
        <p:nvSpPr>
          <p:cNvPr id="30723" name="Text Box 3"/>
          <p:cNvSpPr txBox="1">
            <a:spLocks noChangeArrowheads="1"/>
          </p:cNvSpPr>
          <p:nvPr/>
        </p:nvSpPr>
        <p:spPr bwMode="auto">
          <a:xfrm>
            <a:off x="8677275" y="6367463"/>
            <a:ext cx="395288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hu-HU" sz="2400">
              <a:latin typeface="Times New Roman" pitchFamily="18" charset="0"/>
            </a:endParaRPr>
          </a:p>
        </p:txBody>
      </p:sp>
      <p:sp>
        <p:nvSpPr>
          <p:cNvPr id="30724" name="Rectangle 4"/>
          <p:cNvSpPr>
            <a:spLocks noChangeArrowheads="1"/>
          </p:cNvSpPr>
          <p:nvPr/>
        </p:nvSpPr>
        <p:spPr bwMode="auto">
          <a:xfrm>
            <a:off x="1763713" y="188913"/>
            <a:ext cx="5689600" cy="5032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hu-HU" sz="2400" b="1"/>
              <a:t>Tanulói észrevételek</a:t>
            </a:r>
          </a:p>
        </p:txBody>
      </p:sp>
      <p:sp>
        <p:nvSpPr>
          <p:cNvPr id="30725" name="Text Box 5"/>
          <p:cNvSpPr txBox="1">
            <a:spLocks noChangeArrowheads="1"/>
          </p:cNvSpPr>
          <p:nvPr/>
        </p:nvSpPr>
        <p:spPr bwMode="auto">
          <a:xfrm>
            <a:off x="358775" y="620713"/>
            <a:ext cx="8785225" cy="563562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  <p:txBody>
          <a:bodyPr>
            <a:spAutoFit/>
          </a:bodyPr>
          <a:lstStyle/>
          <a:p>
            <a:pPr>
              <a:lnSpc>
                <a:spcPct val="90000"/>
              </a:lnSpc>
              <a:spcBef>
                <a:spcPct val="20000"/>
              </a:spcBef>
            </a:pPr>
            <a:r>
              <a:rPr lang="hu-HU" sz="1600" b="1" dirty="0"/>
              <a:t>Az emelt szintű írásbeli dolgozatok javításával kapcsolatban tett tanulói észrevételek száma néhány vizsgatárgy esetében </a:t>
            </a:r>
            <a:r>
              <a:rPr lang="hu-HU" b="1" dirty="0"/>
              <a:t>(</a:t>
            </a:r>
            <a:r>
              <a:rPr lang="hu-HU" sz="1100" dirty="0"/>
              <a:t> </a:t>
            </a:r>
            <a:r>
              <a:rPr lang="hu-HU" sz="1100" dirty="0" smtClean="0"/>
              <a:t>2010</a:t>
            </a:r>
            <a:r>
              <a:rPr lang="hu-HU" sz="1200" dirty="0" smtClean="0"/>
              <a:t>.</a:t>
            </a:r>
            <a:r>
              <a:rPr lang="hu-HU" sz="1200" b="1" dirty="0" smtClean="0"/>
              <a:t> </a:t>
            </a:r>
            <a:r>
              <a:rPr lang="hu-HU" dirty="0"/>
              <a:t>–</a:t>
            </a:r>
            <a:r>
              <a:rPr lang="hu-HU" sz="1200" dirty="0"/>
              <a:t>  </a:t>
            </a:r>
            <a:r>
              <a:rPr lang="hu-HU" sz="1200" b="1" dirty="0" smtClean="0"/>
              <a:t>2011</a:t>
            </a:r>
            <a:r>
              <a:rPr lang="hu-HU" sz="1200" dirty="0" smtClean="0"/>
              <a:t>.</a:t>
            </a:r>
            <a:r>
              <a:rPr lang="hu-HU" dirty="0" smtClean="0"/>
              <a:t> </a:t>
            </a:r>
            <a:r>
              <a:rPr lang="hu-HU" dirty="0"/>
              <a:t>– </a:t>
            </a:r>
            <a:r>
              <a:rPr lang="hu-HU" b="1" dirty="0"/>
              <a:t> </a:t>
            </a:r>
            <a:r>
              <a:rPr lang="hu-HU" sz="1400" b="1" dirty="0" smtClean="0"/>
              <a:t>2012. </a:t>
            </a:r>
            <a:r>
              <a:rPr lang="hu-HU" sz="1400" b="1" dirty="0"/>
              <a:t>– </a:t>
            </a:r>
            <a:r>
              <a:rPr lang="hu-HU" sz="1500" b="1" dirty="0" smtClean="0"/>
              <a:t>2013</a:t>
            </a:r>
            <a:r>
              <a:rPr lang="hu-HU" b="1" dirty="0" smtClean="0"/>
              <a:t>. </a:t>
            </a:r>
            <a:r>
              <a:rPr lang="hu-HU" b="1" dirty="0"/>
              <a:t>– </a:t>
            </a:r>
            <a:r>
              <a:rPr lang="hu-HU" sz="1600" b="1" dirty="0" smtClean="0">
                <a:solidFill>
                  <a:srgbClr val="FF0000"/>
                </a:solidFill>
              </a:rPr>
              <a:t>2014</a:t>
            </a:r>
            <a:r>
              <a:rPr lang="hu-HU" sz="1600" b="1" dirty="0" smtClean="0"/>
              <a:t>.</a:t>
            </a:r>
            <a:r>
              <a:rPr lang="hu-HU" sz="1400" b="1" dirty="0" smtClean="0"/>
              <a:t>)</a:t>
            </a:r>
            <a:endParaRPr lang="hu-HU" sz="1400" b="1" dirty="0"/>
          </a:p>
        </p:txBody>
      </p:sp>
      <p:graphicFrame>
        <p:nvGraphicFramePr>
          <p:cNvPr id="30795" name="Group 75"/>
          <p:cNvGraphicFramePr>
            <a:graphicFrameLocks noGrp="1"/>
          </p:cNvGraphicFramePr>
          <p:nvPr/>
        </p:nvGraphicFramePr>
        <p:xfrm>
          <a:off x="101037" y="1196752"/>
          <a:ext cx="8935459" cy="4480560"/>
        </p:xfrm>
        <a:graphic>
          <a:graphicData uri="http://schemas.openxmlformats.org/drawingml/2006/table">
            <a:tbl>
              <a:tblPr/>
              <a:tblGrid>
                <a:gridCol w="1086587"/>
                <a:gridCol w="2297789"/>
                <a:gridCol w="2886787"/>
                <a:gridCol w="2664296"/>
              </a:tblGrid>
              <a:tr h="305545"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Vizsgatárgy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Beadványok száma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Írásbeli </a:t>
                      </a:r>
                    </a:p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dolgozatok száma</a:t>
                      </a:r>
                      <a:endParaRPr kumimoji="0" lang="hu-HU" sz="12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%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Történelem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935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848 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991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639 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771</a:t>
                      </a:r>
                      <a:endParaRPr kumimoji="0" lang="hu-H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5358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6266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6909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5769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6348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17,45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13,53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14,34 11,08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12,15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Angol nyelv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254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276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422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274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465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4895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6187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7802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8596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9825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5,19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4,46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5,41  3,19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4,73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Biológia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679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503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549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471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676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4194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4246  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4995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5138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5425</a:t>
                      </a:r>
                      <a:endParaRPr lang="hu-HU" sz="16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16,19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11,85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10,99  9,17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12,46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Matematika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337 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313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397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491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388</a:t>
                      </a:r>
                      <a:endParaRPr lang="hu-HU" sz="16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2681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2950  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3713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4157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3889</a:t>
                      </a:r>
                      <a:endParaRPr lang="hu-HU" sz="16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12,57 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10,61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10,69  11,81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9,98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ea typeface="+mn-ea"/>
                          <a:cs typeface="Arial" pitchFamily="34" charset="0"/>
                        </a:rPr>
                        <a:t>Német nyelv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71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93   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114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112</a:t>
                      </a:r>
                      <a:endParaRPr lang="hu-HU" sz="16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2216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2443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2603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2424 </a:t>
                      </a:r>
                      <a:r>
                        <a:rPr lang="hu-HU" sz="18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2529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 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3,20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4,13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3,57  4,70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522313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Magyar nyelv</a:t>
                      </a:r>
                    </a:p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és irodalom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151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126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156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196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154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1125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1280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1540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1802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1854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13,42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9,84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10,13  10,88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8,31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42659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Informatika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75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57 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125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103</a:t>
                      </a:r>
                      <a:r>
                        <a:rPr lang="hu-HU" sz="17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80</a:t>
                      </a:r>
                      <a:endParaRPr lang="hu-HU" sz="17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969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1172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1755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1582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1806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7,74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4,86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7,12  6,51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4,43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Kémia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141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120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156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438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348</a:t>
                      </a:r>
                      <a:endParaRPr lang="hu-HU" sz="16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828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1010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1667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3336 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3454</a:t>
                      </a:r>
                      <a:endParaRPr lang="hu-HU" sz="16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17,03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11,88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9,36  13,</a:t>
                      </a:r>
                      <a:r>
                        <a:rPr lang="hu-HU" sz="1400" b="1" kern="1200" dirty="0" err="1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13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10,08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57557">
                <a:tc>
                  <a:txBody>
                    <a:bodyPr/>
                    <a:lstStyle/>
                    <a:p>
                      <a:pPr marL="342900" marR="0" lvl="0" indent="-34290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Fizika</a:t>
                      </a:r>
                      <a:endParaRPr kumimoji="0" lang="hu-HU" sz="1200" b="1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0000"/>
                        </a:solidFill>
                        <a:effectLst/>
                        <a:latin typeface="Arial" pitchFamily="34" charset="0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67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</a:t>
                      </a:r>
                      <a:r>
                        <a:rPr lang="hu-HU" sz="1200" b="1" kern="1200" baseline="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86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98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159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kumimoji="0" lang="hu-HU" sz="18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109</a:t>
                      </a:r>
                      <a:r>
                        <a:rPr kumimoji="0" lang="hu-H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42900" marR="0" lvl="0" indent="-3429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kern="120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649</a:t>
                      </a:r>
                      <a:r>
                        <a:rPr kumimoji="0" lang="hu-HU" sz="1200" b="1" i="0" u="none" strike="noStrike" cap="none" normalizeH="0" baseline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793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1098</a:t>
                      </a:r>
                      <a:r>
                        <a:rPr lang="hu-HU" sz="15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  </a:t>
                      </a:r>
                      <a:r>
                        <a:rPr lang="hu-HU" sz="16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1394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1420</a:t>
                      </a:r>
                      <a:endParaRPr lang="hu-HU" sz="1500" b="1" kern="1200" dirty="0" smtClean="0">
                        <a:solidFill>
                          <a:srgbClr val="FF0000"/>
                        </a:solidFill>
                        <a:latin typeface="Arial" pitchFamily="34" charset="0"/>
                        <a:ea typeface="+mn-ea"/>
                        <a:cs typeface="+mn-cs"/>
                      </a:endParaRP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10,32</a:t>
                      </a: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10,84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8,93 11,41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7,68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  <a:tr h="377552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              Összesen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2975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2696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3292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3134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3103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hu-HU" sz="11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25988</a:t>
                      </a:r>
                      <a:r>
                        <a:rPr kumimoji="0" lang="hu-HU" sz="11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kumimoji="0" lang="hu-HU" sz="105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</a:t>
                      </a:r>
                      <a:r>
                        <a:rPr lang="hu-HU" sz="11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29830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 35917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37823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40233 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marL="355600" marR="0" lvl="0" indent="-355600" algn="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</a:t>
                      </a:r>
                      <a:r>
                        <a:rPr lang="hu-HU" sz="1200" b="0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Arial" pitchFamily="34" charset="0"/>
                        </a:rPr>
                        <a:t>11,45</a:t>
                      </a:r>
                      <a:r>
                        <a:rPr kumimoji="0" lang="hu-HU" sz="12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Arial" pitchFamily="34" charset="0"/>
                          <a:cs typeface="Arial" pitchFamily="34" charset="0"/>
                        </a:rPr>
                        <a:t>    </a:t>
                      </a:r>
                      <a:r>
                        <a:rPr lang="hu-HU" sz="12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9,04   </a:t>
                      </a:r>
                      <a:r>
                        <a:rPr lang="hu-HU" sz="1400" b="1" kern="1200" dirty="0" smtClean="0">
                          <a:solidFill>
                            <a:schemeClr val="tx1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9,17  8,29 </a:t>
                      </a:r>
                      <a:r>
                        <a:rPr lang="hu-HU" sz="1800" b="1" kern="1200" dirty="0" smtClean="0">
                          <a:solidFill>
                            <a:srgbClr val="FF0000"/>
                          </a:solidFill>
                          <a:latin typeface="Arial" pitchFamily="34" charset="0"/>
                          <a:ea typeface="+mn-ea"/>
                          <a:cs typeface="+mn-cs"/>
                        </a:rPr>
                        <a:t>8,40</a:t>
                      </a:r>
                    </a:p>
                  </a:txBody>
                  <a:tcPr anchor="b" horzOverflow="overflow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sm" len="sm"/>
                      <a:tailEnd type="none" w="sm" len="sm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00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Téma1">
  <a:themeElements>
    <a:clrScheme name="Alapértelmezett terv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Alapértelmezett terv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Lendület">
      <a:fillStyleLst>
        <a:solidFill>
          <a:schemeClr val="phClr"/>
        </a:solidFill>
        <a:gradFill rotWithShape="1">
          <a:gsLst>
            <a:gs pos="0">
              <a:schemeClr val="phClr">
                <a:tint val="10000"/>
                <a:satMod val="300000"/>
              </a:schemeClr>
            </a:gs>
            <a:gs pos="34000">
              <a:schemeClr val="phClr">
                <a:tint val="13500"/>
                <a:satMod val="250000"/>
              </a:schemeClr>
            </a:gs>
            <a:gs pos="100000">
              <a:schemeClr val="phClr">
                <a:tint val="60000"/>
                <a:satMod val="200000"/>
              </a:schemeClr>
            </a:gs>
          </a:gsLst>
          <a:path path="circle">
            <a:fillToRect l="50000" t="155000" r="50000" b="-55000"/>
          </a:path>
        </a:gradFill>
        <a:gradFill rotWithShape="1">
          <a:gsLst>
            <a:gs pos="0">
              <a:schemeClr val="phClr">
                <a:tint val="60000"/>
                <a:satMod val="160000"/>
              </a:schemeClr>
            </a:gs>
            <a:gs pos="46000">
              <a:schemeClr val="phClr">
                <a:tint val="86000"/>
                <a:satMod val="160000"/>
              </a:schemeClr>
            </a:gs>
            <a:gs pos="100000">
              <a:schemeClr val="phClr">
                <a:shade val="40000"/>
                <a:satMod val="160000"/>
              </a:schemeClr>
            </a:gs>
          </a:gsLst>
          <a:path path="circle">
            <a:fillToRect l="50000" t="155000" r="50000" b="-55000"/>
          </a:path>
        </a:gradFill>
      </a:fillStyleLst>
      <a:lnStyleLst>
        <a:ln w="9525" cap="flat" cmpd="sng" algn="ctr">
          <a:solidFill>
            <a:schemeClr val="phClr">
              <a:satMod val="12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14700000" algn="t" rotWithShape="0">
              <a:srgbClr val="000000">
                <a:alpha val="5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</a:effectStyle>
        <a:effectStyle>
          <a:effectLst>
            <a:outerShdw blurRad="50800" dist="38100" dir="14700000" algn="t" rotWithShape="0">
              <a:srgbClr val="000000">
                <a:alpha val="6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3600000"/>
            </a:lightRig>
          </a:scene3d>
          <a:sp3d prstMaterial="plastic">
            <a:bevelT w="127000" h="38200" prst="relaxedInset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Alapértelmezett terv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Alapértelmezett terv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Alapértelmezett terv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éma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lapértelmezett terv 1">
    <a:dk1>
      <a:srgbClr val="000000"/>
    </a:dk1>
    <a:lt1>
      <a:srgbClr val="FFFFFF"/>
    </a:lt1>
    <a:dk2>
      <a:srgbClr val="000000"/>
    </a:dk2>
    <a:lt2>
      <a:srgbClr val="808080"/>
    </a:lt2>
    <a:accent1>
      <a:srgbClr val="BBE0E3"/>
    </a:accent1>
    <a:accent2>
      <a:srgbClr val="333399"/>
    </a:accent2>
    <a:accent3>
      <a:srgbClr val="FFFFFF"/>
    </a:accent3>
    <a:accent4>
      <a:srgbClr val="000000"/>
    </a:accent4>
    <a:accent5>
      <a:srgbClr val="DAEDEF"/>
    </a:accent5>
    <a:accent6>
      <a:srgbClr val="2D2D8A"/>
    </a:accent6>
    <a:hlink>
      <a:srgbClr val="009999"/>
    </a:hlink>
    <a:folHlink>
      <a:srgbClr val="99CC00"/>
    </a:folHlink>
  </a:clrScheme>
  <a:fontScheme name="Alapértelmezett terv">
    <a:majorFont>
      <a:latin typeface="Arial"/>
      <a:ea typeface=""/>
      <a:cs typeface="Arial"/>
    </a:majorFont>
    <a:minorFont>
      <a:latin typeface="Arial"/>
      <a:ea typeface=""/>
      <a:cs typeface="Arial"/>
    </a:minorFont>
  </a:fontScheme>
  <a:fmtScheme name="Lendület">
    <a:fillStyleLst>
      <a:solidFill>
        <a:schemeClr val="phClr"/>
      </a:solidFill>
      <a:gradFill rotWithShape="1">
        <a:gsLst>
          <a:gs pos="0">
            <a:schemeClr val="phClr">
              <a:tint val="10000"/>
              <a:satMod val="300000"/>
            </a:schemeClr>
          </a:gs>
          <a:gs pos="34000">
            <a:schemeClr val="phClr">
              <a:tint val="13500"/>
              <a:satMod val="250000"/>
            </a:schemeClr>
          </a:gs>
          <a:gs pos="100000">
            <a:schemeClr val="phClr">
              <a:tint val="60000"/>
              <a:satMod val="200000"/>
            </a:schemeClr>
          </a:gs>
        </a:gsLst>
        <a:path path="circle">
          <a:fillToRect l="50000" t="155000" r="50000" b="-55000"/>
        </a:path>
      </a:gradFill>
      <a:gradFill rotWithShape="1">
        <a:gsLst>
          <a:gs pos="0">
            <a:schemeClr val="phClr">
              <a:tint val="60000"/>
              <a:satMod val="160000"/>
            </a:schemeClr>
          </a:gs>
          <a:gs pos="46000">
            <a:schemeClr val="phClr">
              <a:tint val="86000"/>
              <a:satMod val="160000"/>
            </a:schemeClr>
          </a:gs>
          <a:gs pos="100000">
            <a:schemeClr val="phClr">
              <a:shade val="40000"/>
              <a:satMod val="160000"/>
            </a:schemeClr>
          </a:gs>
        </a:gsLst>
        <a:path path="circle">
          <a:fillToRect l="50000" t="155000" r="50000" b="-55000"/>
        </a:path>
      </a:gradFill>
    </a:fillStyleLst>
    <a:lnStyleLst>
      <a:ln w="9525" cap="flat" cmpd="sng" algn="ctr">
        <a:solidFill>
          <a:schemeClr val="phClr">
            <a:satMod val="120000"/>
          </a:schemeClr>
        </a:solidFill>
        <a:prstDash val="solid"/>
      </a:ln>
      <a:ln w="25400" cap="flat" cmpd="sng" algn="ctr">
        <a:solidFill>
          <a:schemeClr val="phClr"/>
        </a:solidFill>
        <a:prstDash val="solid"/>
      </a:ln>
      <a:ln w="38100" cap="flat" cmpd="sng" algn="ctr">
        <a:solidFill>
          <a:schemeClr val="phClr"/>
        </a:solidFill>
        <a:prstDash val="solid"/>
      </a:ln>
    </a:lnStyleLst>
    <a:effectStyleLst>
      <a:effectStyle>
        <a:effectLst>
          <a:outerShdw blurRad="63500" dist="25400" dir="14700000" algn="t" rotWithShape="0">
            <a:srgbClr val="000000">
              <a:alpha val="5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</a:effectStyle>
      <a:effectStyle>
        <a:effectLst>
          <a:outerShdw blurRad="50800" dist="38100" dir="14700000" algn="t" rotWithShape="0">
            <a:srgbClr val="000000">
              <a:alpha val="60000"/>
            </a:srgbClr>
          </a:outerShdw>
        </a:effectLst>
        <a:scene3d>
          <a:camera prst="orthographicFront" fov="0">
            <a:rot lat="0" lon="0" rev="0"/>
          </a:camera>
          <a:lightRig rig="contrasting" dir="t">
            <a:rot lat="0" lon="0" rev="3600000"/>
          </a:lightRig>
        </a:scene3d>
        <a:sp3d prstMaterial="plastic">
          <a:bevelT w="127000" h="38200" prst="relaxedInset"/>
          <a:contourClr>
            <a:schemeClr val="phClr"/>
          </a:contourClr>
        </a:sp3d>
      </a:effectStyle>
    </a:effectStyleLst>
    <a:bgFillStyleLst>
      <a:solidFill>
        <a:schemeClr val="phClr"/>
      </a:solidFill>
      <a:gradFill rotWithShape="1">
        <a:gsLst>
          <a:gs pos="0">
            <a:schemeClr val="phClr">
              <a:tint val="40000"/>
              <a:satMod val="350000"/>
            </a:schemeClr>
          </a:gs>
          <a:gs pos="40000">
            <a:schemeClr val="phClr">
              <a:tint val="45000"/>
              <a:shade val="99000"/>
              <a:satMod val="350000"/>
            </a:schemeClr>
          </a:gs>
          <a:gs pos="100000">
            <a:schemeClr val="phClr">
              <a:shade val="20000"/>
              <a:satMod val="255000"/>
            </a:schemeClr>
          </a:gs>
        </a:gsLst>
        <a:path path="circle">
          <a:fillToRect l="50000" t="-80000" r="50000" b="180000"/>
        </a:path>
      </a:gradFill>
      <a:gradFill rotWithShape="1">
        <a:gsLst>
          <a:gs pos="0">
            <a:schemeClr val="phClr">
              <a:tint val="80000"/>
              <a:satMod val="300000"/>
            </a:schemeClr>
          </a:gs>
          <a:gs pos="100000">
            <a:schemeClr val="phClr">
              <a:shade val="30000"/>
              <a:satMod val="200000"/>
            </a:schemeClr>
          </a:gs>
        </a:gsLst>
        <a:path path="circle">
          <a:fillToRect l="50000" t="50000" r="50000" b="50000"/>
        </a:path>
      </a:gradFill>
    </a:bgFillStyleLst>
  </a:fmt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Téma1</Template>
  <TotalTime>0</TotalTime>
  <Words>2164</Words>
  <Application>Microsoft Office PowerPoint</Application>
  <PresentationFormat>Diavetítés a képernyőre (4:3 oldalarány)</PresentationFormat>
  <Paragraphs>839</Paragraphs>
  <Slides>37</Slides>
  <Notes>37</Notes>
  <HiddenSlides>0</HiddenSlides>
  <MMClips>0</MMClips>
  <ScaleCrop>false</ScaleCrop>
  <HeadingPairs>
    <vt:vector size="8" baseType="variant">
      <vt:variant>
        <vt:lpstr>Használt betűtípusok</vt:lpstr>
      </vt:variant>
      <vt:variant>
        <vt:i4>6</vt:i4>
      </vt:variant>
      <vt:variant>
        <vt:lpstr>Téma</vt:lpstr>
      </vt:variant>
      <vt:variant>
        <vt:i4>1</vt:i4>
      </vt:variant>
      <vt:variant>
        <vt:lpstr>Beágyazott OLE kiszolgálók</vt:lpstr>
      </vt:variant>
      <vt:variant>
        <vt:i4>2</vt:i4>
      </vt:variant>
      <vt:variant>
        <vt:lpstr>Diacímek</vt:lpstr>
      </vt:variant>
      <vt:variant>
        <vt:i4>37</vt:i4>
      </vt:variant>
    </vt:vector>
  </HeadingPairs>
  <TitlesOfParts>
    <vt:vector size="46" baseType="lpstr">
      <vt:lpstr>Arial</vt:lpstr>
      <vt:lpstr>Arial Black</vt:lpstr>
      <vt:lpstr>Calibri</vt:lpstr>
      <vt:lpstr>Garamond</vt:lpstr>
      <vt:lpstr>Times New Roman</vt:lpstr>
      <vt:lpstr>Times New Roman CE</vt:lpstr>
      <vt:lpstr>Téma1</vt:lpstr>
      <vt:lpstr>Worksheet</vt:lpstr>
      <vt:lpstr>Diagram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Érettségi adminisztráció</vt:lpstr>
      <vt:lpstr>PowerPoint bemutató</vt:lpstr>
      <vt:lpstr>PowerPoint bemutató</vt:lpstr>
      <vt:lpstr>PowerPoint bemutató</vt:lpstr>
      <vt:lpstr>Az eredményekről…</vt:lpstr>
      <vt:lpstr>Érettségi vizsgaeredmények</vt:lpstr>
      <vt:lpstr>Az érettségi osztályzatok vizsgatárgyankénti átlagai (középszint)</vt:lpstr>
      <vt:lpstr>Vizsgatárgyankénti érettségi átlagok  %-ban (középszint)</vt:lpstr>
      <vt:lpstr>A korábbi vizsgarendszer és a középszintű vizsgák osztályzatainak összehasonlítása  korábbi vizsgarendszer  2010. – 2011. – 2012. – 2013. – 2014.</vt:lpstr>
      <vt:lpstr>Az összes középszintű vizsgaeredmény megoszlása 2010-ben, 2011-ben, 2012-ben, 2013-ban és 2014-ben (mentességek nélkül)</vt:lpstr>
      <vt:lpstr>Az összes emelt szintű vizsgaeredmény megoszlása 2010-ben, 2011-ben, 2012-ben, 2013-ban és 2014-ben (mentességek nélkül)</vt:lpstr>
      <vt:lpstr>A középszintű vizsgaeredmények összehasonlítása  korábbi vizsgarendszer – 2010. – 2011. – 2012. – 2013. – 2014.</vt:lpstr>
      <vt:lpstr>PowerPoint bemutató</vt:lpstr>
      <vt:lpstr>PowerPoint bemutató</vt:lpstr>
      <vt:lpstr>Az egyes vizsgázói rétegek átlageredményeinek összehasonlítása %-ban, középszinten  2012. - 2013. – 2014.</vt:lpstr>
      <vt:lpstr>Az egyes vizsgázói rétegek átlageredményeinek összehasonlítása  %-ban, emelt szinten 2012. – 2013. – 2014.</vt:lpstr>
      <vt:lpstr>A gimnáziumi és a szakközépiskolai tanulók középszintű  eredményeinek  összehasonlítása 2012. – 2013. - 2014.</vt:lpstr>
      <vt:lpstr>A gimnáziumi és a szakközépiskolai tanulók középszintű  eredményeinek összehasonlítása 2012. – 2013. – 2014.</vt:lpstr>
      <vt:lpstr>Az emelt szintű eredmények megoszlása  2010. - 2011. – 2012. – 2013. – 2014.</vt:lpstr>
      <vt:lpstr>PowerPoint bemutató</vt:lpstr>
      <vt:lpstr>A vizsgarészek összehasonlítása vizsgatárgyanként 2010. – 2011. – 2012. – 2013. – 2014.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  <vt:lpstr>PowerPoint bemutató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2010-07-08T13:45:17Z</dcterms:created>
  <dcterms:modified xsi:type="dcterms:W3CDTF">2015-01-20T10:09:58Z</dcterms:modified>
</cp:coreProperties>
</file>